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Roboto"/>
      <p:regular r:id="rId48"/>
      <p:bold r:id="rId49"/>
      <p:italic r:id="rId50"/>
      <p:boldItalic r:id="rId51"/>
    </p:embeddedFont>
    <p:embeddedFont>
      <p:font typeface="Nunito"/>
      <p:regular r:id="rId52"/>
      <p:bold r:id="rId53"/>
      <p:italic r:id="rId54"/>
      <p:boldItalic r:id="rId55"/>
    </p:embeddedFont>
    <p:embeddedFont>
      <p:font typeface="Maven Pro"/>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8" roundtripDataSignature="AMtx7mjE5yBR3iJt0/9ezr6G+q1o8zf9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C9C24F-6EE4-4432-A452-956C5F70648A}">
  <a:tblStyle styleId="{02C9C24F-6EE4-4432-A452-956C5F70648A}" styleName="Table_0">
    <a:wholeTbl>
      <a:tcTxStyle b="off" i="off">
        <a:font>
          <a:latin typeface="Arial"/>
          <a:ea typeface="Arial"/>
          <a:cs typeface="Arial"/>
        </a:font>
        <a:srgbClr val="000000"/>
      </a:tcTxStyle>
      <a:tcStyle>
        <a:tcBdr>
          <a:left>
            <a:ln cap="flat" cmpd="sng" w="19050">
              <a:solidFill>
                <a:srgbClr val="000000"/>
              </a:solidFill>
              <a:prstDash val="solid"/>
              <a:round/>
              <a:headEnd len="sm" w="sm" type="none"/>
              <a:tailEnd len="sm" w="sm" type="none"/>
            </a:ln>
          </a:left>
          <a:right>
            <a:ln cap="flat" cmpd="sng" w="19050">
              <a:solidFill>
                <a:srgbClr val="000000"/>
              </a:solidFill>
              <a:prstDash val="solid"/>
              <a:round/>
              <a:headEnd len="sm" w="sm" type="none"/>
              <a:tailEnd len="sm" w="sm" type="none"/>
            </a:ln>
          </a:right>
          <a:top>
            <a:ln cap="flat" cmpd="sng" w="19050">
              <a:solidFill>
                <a:srgbClr val="000000"/>
              </a:solidFill>
              <a:prstDash val="solid"/>
              <a:round/>
              <a:headEnd len="sm" w="sm" type="none"/>
              <a:tailEnd len="sm" w="sm" type="none"/>
            </a:ln>
          </a:top>
          <a:bottom>
            <a:ln cap="flat" cmpd="sng" w="19050">
              <a:solidFill>
                <a:srgbClr val="000000"/>
              </a:solidFill>
              <a:prstDash val="solid"/>
              <a:round/>
              <a:headEnd len="sm" w="sm" type="none"/>
              <a:tailEnd len="sm" w="sm" type="none"/>
            </a:ln>
          </a:bottom>
          <a:insideH>
            <a:ln cap="flat" cmpd="sng" w="19050">
              <a:solidFill>
                <a:srgbClr val="000000"/>
              </a:solidFill>
              <a:prstDash val="solid"/>
              <a:round/>
              <a:headEnd len="sm" w="sm" type="none"/>
              <a:tailEnd len="sm" w="sm" type="none"/>
            </a:ln>
          </a:insideH>
          <a:insideV>
            <a:ln cap="flat" cmpd="sng" w="1905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slide" Target="slides/slide40.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4.xml"/><Relationship Id="rId55" Type="http://schemas.openxmlformats.org/officeDocument/2006/relationships/font" Target="fonts/Nunito-boldItalic.fntdata"/><Relationship Id="rId10" Type="http://schemas.openxmlformats.org/officeDocument/2006/relationships/slide" Target="slides/slide3.xml"/><Relationship Id="rId54" Type="http://schemas.openxmlformats.org/officeDocument/2006/relationships/font" Target="fonts/Nunito-italic.fntdata"/><Relationship Id="rId13" Type="http://schemas.openxmlformats.org/officeDocument/2006/relationships/slide" Target="slides/slide6.xml"/><Relationship Id="rId57" Type="http://schemas.openxmlformats.org/officeDocument/2006/relationships/font" Target="fonts/MavenPro-bold.fntdata"/><Relationship Id="rId12" Type="http://schemas.openxmlformats.org/officeDocument/2006/relationships/slide" Target="slides/slide5.xml"/><Relationship Id="rId56" Type="http://schemas.openxmlformats.org/officeDocument/2006/relationships/font" Target="fonts/MavenPro-regular.fntdata"/><Relationship Id="rId15" Type="http://schemas.openxmlformats.org/officeDocument/2006/relationships/slide" Target="slides/slide8.xml"/><Relationship Id="rId14" Type="http://schemas.openxmlformats.org/officeDocument/2006/relationships/slide" Target="slides/slide7.xml"/><Relationship Id="rId58"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7fdc849b3_3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27fdc849b3_3_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7fdc849b3_3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127fdc849b3_3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7fdc84e4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27fdc84e47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Sudha</a:t>
            </a:r>
            <a:endParaRPr/>
          </a:p>
          <a:p>
            <a:pPr indent="0" lvl="0" marL="0" rtl="0" algn="l">
              <a:lnSpc>
                <a:spcPct val="100000"/>
              </a:lnSpc>
              <a:spcBef>
                <a:spcPts val="0"/>
              </a:spcBef>
              <a:spcAft>
                <a:spcPts val="0"/>
              </a:spcAft>
              <a:buSzPts val="1100"/>
              <a:buNone/>
            </a:pPr>
            <a:r>
              <a:rPr lang="en"/>
              <a:t>Deep learning models,</a:t>
            </a:r>
            <a:endParaRPr/>
          </a:p>
          <a:p>
            <a:pPr indent="-298450" lvl="0" marL="457200" rtl="0" algn="l">
              <a:lnSpc>
                <a:spcPct val="100000"/>
              </a:lnSpc>
              <a:spcBef>
                <a:spcPts val="0"/>
              </a:spcBef>
              <a:spcAft>
                <a:spcPts val="0"/>
              </a:spcAft>
              <a:buSzPts val="1100"/>
              <a:buAutoNum type="arabicParenR"/>
            </a:pPr>
            <a:r>
              <a:rPr lang="en"/>
              <a:t>Pointpillar models for obj detection from LiDAR points cloud data optimized by tensorRT</a:t>
            </a:r>
            <a:endParaRPr/>
          </a:p>
          <a:p>
            <a:pPr indent="-298450" lvl="0" marL="457200" rtl="0" algn="l">
              <a:lnSpc>
                <a:spcPct val="100000"/>
              </a:lnSpc>
              <a:spcBef>
                <a:spcPts val="0"/>
              </a:spcBef>
              <a:spcAft>
                <a:spcPts val="0"/>
              </a:spcAft>
              <a:buSzPts val="1100"/>
              <a:buAutoNum type="arabicParenR"/>
            </a:pPr>
            <a:r>
              <a:rPr lang="en"/>
              <a:t>Semantic map based pedes </a:t>
            </a:r>
            <a:r>
              <a:rPr lang="en"/>
              <a:t>prediction</a:t>
            </a:r>
            <a:r>
              <a:rPr lang="en"/>
              <a:t> model to better fit pedes behav in env</a:t>
            </a:r>
            <a:endParaRPr/>
          </a:p>
          <a:p>
            <a:pPr indent="-298450" lvl="0" marL="457200" rtl="0" algn="l">
              <a:lnSpc>
                <a:spcPct val="100000"/>
              </a:lnSpc>
              <a:spcBef>
                <a:spcPts val="0"/>
              </a:spcBef>
              <a:spcAft>
                <a:spcPts val="0"/>
              </a:spcAft>
              <a:buSzPts val="1100"/>
              <a:buAutoNum type="arabicParenR"/>
            </a:pPr>
            <a:r>
              <a:rPr lang="en"/>
              <a:t>Learning-based trajectory planning model to imitate driver behaviours in side-passing slow-moving obstacles.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7fdc849b3_3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127fdc849b3_3_7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Sudha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7fdc849b3_3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27fdc849b3_3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eriod"/>
            </a:pPr>
            <a:r>
              <a:rPr lang="en"/>
              <a:t>V2X - vehicle to everything technology can map object level perception information</a:t>
            </a:r>
            <a:endParaRPr/>
          </a:p>
          <a:p>
            <a:pPr indent="-304800" lvl="0" marL="457200" rtl="0" algn="l">
              <a:lnSpc>
                <a:spcPct val="100000"/>
              </a:lnSpc>
              <a:spcBef>
                <a:spcPts val="0"/>
              </a:spcBef>
              <a:spcAft>
                <a:spcPts val="0"/>
              </a:spcAft>
              <a:buClr>
                <a:srgbClr val="202124"/>
              </a:buClr>
              <a:buSzPts val="1200"/>
              <a:buFont typeface="Roboto"/>
              <a:buAutoNum type="arabicPeriod"/>
            </a:pPr>
            <a:r>
              <a:rPr lang="en" sz="1200">
                <a:solidFill>
                  <a:srgbClr val="202124"/>
                </a:solidFill>
                <a:highlight>
                  <a:srgbClr val="FFFFFF"/>
                </a:highlight>
                <a:latin typeface="Roboto"/>
                <a:ea typeface="Roboto"/>
                <a:cs typeface="Roboto"/>
                <a:sym typeface="Roboto"/>
              </a:rPr>
              <a:t>Apollo Cyber RT is </a:t>
            </a:r>
            <a:r>
              <a:rPr b="1" lang="en" sz="1200">
                <a:solidFill>
                  <a:srgbClr val="202124"/>
                </a:solidFill>
                <a:highlight>
                  <a:srgbClr val="FFFFFF"/>
                </a:highlight>
                <a:latin typeface="Roboto"/>
                <a:ea typeface="Roboto"/>
                <a:cs typeface="Roboto"/>
                <a:sym typeface="Roboto"/>
              </a:rPr>
              <a:t>an open source, high performance runtime framework designed specifically for autonomous driving scenarios.</a:t>
            </a:r>
            <a:endParaRPr b="1" sz="1200">
              <a:solidFill>
                <a:srgbClr val="202124"/>
              </a:solidFill>
              <a:highlight>
                <a:srgbClr val="FFFFFF"/>
              </a:highlight>
              <a:latin typeface="Roboto"/>
              <a:ea typeface="Roboto"/>
              <a:cs typeface="Roboto"/>
              <a:sym typeface="Roboto"/>
            </a:endParaRPr>
          </a:p>
          <a:p>
            <a:pPr indent="-295275" lvl="0" marL="457200" rtl="0" algn="l">
              <a:lnSpc>
                <a:spcPct val="100000"/>
              </a:lnSpc>
              <a:spcBef>
                <a:spcPts val="0"/>
              </a:spcBef>
              <a:spcAft>
                <a:spcPts val="0"/>
              </a:spcAft>
              <a:buSzPts val="1050"/>
              <a:buFont typeface="Roboto"/>
              <a:buAutoNum type="arabicPeriod"/>
            </a:pPr>
            <a:r>
              <a:rPr b="1" lang="en" sz="1050">
                <a:solidFill>
                  <a:srgbClr val="5F6368"/>
                </a:solidFill>
                <a:highlight>
                  <a:srgbClr val="FFFFFF"/>
                </a:highlight>
                <a:latin typeface="Roboto"/>
                <a:ea typeface="Roboto"/>
                <a:cs typeface="Roboto"/>
                <a:sym typeface="Roboto"/>
              </a:rPr>
              <a:t>Automotive security</a:t>
            </a:r>
            <a:r>
              <a:rPr lang="en" sz="1050">
                <a:solidFill>
                  <a:srgbClr val="4D5156"/>
                </a:solidFill>
                <a:highlight>
                  <a:srgbClr val="FFFFFF"/>
                </a:highlight>
                <a:latin typeface="Roboto"/>
                <a:ea typeface="Roboto"/>
                <a:cs typeface="Roboto"/>
                <a:sym typeface="Roboto"/>
              </a:rPr>
              <a:t> refers to the branch of computer security focused on the cyber risks related to the automotive context. </a:t>
            </a:r>
            <a:endParaRPr b="1" sz="1200">
              <a:solidFill>
                <a:srgbClr val="202124"/>
              </a:solidFill>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RTOS - real-time operating system</a:t>
            </a:r>
            <a:endParaRPr b="1" sz="1200">
              <a:solidFill>
                <a:srgbClr val="202124"/>
              </a:solidFill>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Over-the-air (OTA) car updates -&gt; sending software updates over internet</a:t>
            </a:r>
            <a:endParaRPr b="1" sz="1200">
              <a:solidFill>
                <a:srgbClr val="202124"/>
              </a:solidFill>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LiDAR - Light Detection and Ranging</a:t>
            </a:r>
            <a:r>
              <a:rPr lang="en" sz="1200">
                <a:solidFill>
                  <a:srgbClr val="202124"/>
                </a:solidFill>
                <a:highlight>
                  <a:srgbClr val="FFFFFF"/>
                </a:highlight>
                <a:latin typeface="Roboto"/>
                <a:ea typeface="Roboto"/>
                <a:cs typeface="Roboto"/>
                <a:sym typeface="Roboto"/>
              </a:rPr>
              <a:t>, is a remote sensing method that uses light in the form of a pulsed laser to measure ranges (variable distances) to the Earth.</a:t>
            </a:r>
            <a:endParaRPr sz="1200">
              <a:solidFill>
                <a:srgbClr val="202124"/>
              </a:solidFill>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rgbClr val="202124"/>
              </a:buClr>
              <a:buSzPts val="1200"/>
              <a:buFont typeface="Roboto"/>
              <a:buAutoNum type="arabicPeriod"/>
            </a:pPr>
            <a:r>
              <a:rPr lang="en" sz="1200">
                <a:solidFill>
                  <a:srgbClr val="202124"/>
                </a:solidFill>
                <a:highlight>
                  <a:srgbClr val="FFFFFF"/>
                </a:highlight>
                <a:latin typeface="Roboto"/>
                <a:ea typeface="Roboto"/>
                <a:cs typeface="Roboto"/>
                <a:sym typeface="Roboto"/>
              </a:rPr>
              <a:t>In most autonomous vehicles, the combination of cameras, LiDAR, and RADAR form the primary set of sensors that provide imaging, detection, ranging, tracking, and sensing of the drive location for a seamless ride. </a:t>
            </a:r>
            <a:endParaRPr sz="1200">
              <a:solidFill>
                <a:srgbClr val="202124"/>
              </a:solidFill>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OpenXC is a hardware and software API for automobiles developed by Ford Bug Labs and proposed as an open standard</a:t>
            </a:r>
            <a:r>
              <a:rPr lang="en" sz="1200">
                <a:solidFill>
                  <a:srgbClr val="202124"/>
                </a:solidFill>
                <a:highlight>
                  <a:srgbClr val="FFFFFF"/>
                </a:highlight>
                <a:latin typeface="Roboto"/>
                <a:ea typeface="Roboto"/>
                <a:cs typeface="Roboto"/>
                <a:sym typeface="Roboto"/>
              </a:rPr>
              <a:t>. At this time, the API is read-only (unlike the OBDII interface) and provides a small number of vehicle measurement parameters only (Engine speed, Vehicle speed, GPS position etc.).</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7fdc849b3_3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27fdc849b3_3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Richard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7fdc849b3_3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127fdc849b3_3_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7fdc849b3_3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27fdc849b3_3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7fdc849b3_3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27fdc849b3_3_7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7fdc849b3_3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127fdc849b3_3_7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7fdc849b3_3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127fdc849b3_3_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7fdc849b3_3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27fdc849b3_3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huyen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7fdc849b3_3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27fdc849b3_3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7fdc849b3_3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127fdc849b3_3_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7fdc849b3_3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27fdc849b3_3_8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7fdc849b3_3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127fdc849b3_3_8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27fdc849b3_3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27fdc849b3_3_8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27fdc849b3_3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127fdc849b3_3_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27fdc849b3_3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127fdc849b3_3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27fdc849b3_3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127fdc849b3_3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7fdc849b3_3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27fdc849b3_3_8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27fdc849b3_3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127fdc849b3_3_8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7fdc849b3_3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127fdc849b3_3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Clr>
                <a:schemeClr val="dk1"/>
              </a:buClr>
              <a:buSzPts val="1100"/>
              <a:buFont typeface="Arial"/>
              <a:buNone/>
            </a:pPr>
            <a:r>
              <a:rPr lang="en" sz="1200">
                <a:solidFill>
                  <a:srgbClr val="0E101A"/>
                </a:solidFill>
                <a:latin typeface="Times New Roman"/>
                <a:ea typeface="Times New Roman"/>
                <a:cs typeface="Times New Roman"/>
                <a:sym typeface="Times New Roman"/>
              </a:rPr>
              <a:t>One of the ways to test AV is using simulation testing. Simulation testing allows engineers to test in a wide range of scenarios. Engineers can modify the code after every scenario for better results and improve models without having to physically deploy real cars into the real world. There are different approaches of simulation testing include:</a:t>
            </a:r>
            <a:endParaRPr sz="1200">
              <a:solidFill>
                <a:srgbClr val="0E101A"/>
              </a:solidFill>
              <a:latin typeface="Times New Roman"/>
              <a:ea typeface="Times New Roman"/>
              <a:cs typeface="Times New Roman"/>
              <a:sym typeface="Times New Roman"/>
            </a:endParaRPr>
          </a:p>
          <a:p>
            <a:pPr indent="-304800" lvl="0" marL="457200" rtl="0" algn="just">
              <a:lnSpc>
                <a:spcPct val="200000"/>
              </a:lnSpc>
              <a:spcBef>
                <a:spcPts val="0"/>
              </a:spcBef>
              <a:spcAft>
                <a:spcPts val="0"/>
              </a:spcAft>
              <a:buClr>
                <a:srgbClr val="0E101A"/>
              </a:buClr>
              <a:buSzPts val="1200"/>
              <a:buFont typeface="Times New Roman"/>
              <a:buAutoNum type="arabicPeriod"/>
            </a:pPr>
            <a:r>
              <a:rPr lang="en" sz="1200">
                <a:solidFill>
                  <a:srgbClr val="0E101A"/>
                </a:solidFill>
                <a:latin typeface="Times New Roman"/>
                <a:ea typeface="Times New Roman"/>
                <a:cs typeface="Times New Roman"/>
                <a:sym typeface="Times New Roman"/>
              </a:rPr>
              <a:t>End-to-End Simulation: engineers have the ability to generate the entire AV synthetically.  </a:t>
            </a:r>
            <a:endParaRPr sz="1200">
              <a:solidFill>
                <a:srgbClr val="0E101A"/>
              </a:solidFill>
              <a:latin typeface="Times New Roman"/>
              <a:ea typeface="Times New Roman"/>
              <a:cs typeface="Times New Roman"/>
              <a:sym typeface="Times New Roman"/>
            </a:endParaRPr>
          </a:p>
          <a:p>
            <a:pPr indent="-304800" lvl="0" marL="457200" rtl="0" algn="just">
              <a:lnSpc>
                <a:spcPct val="200000"/>
              </a:lnSpc>
              <a:spcBef>
                <a:spcPts val="0"/>
              </a:spcBef>
              <a:spcAft>
                <a:spcPts val="0"/>
              </a:spcAft>
              <a:buClr>
                <a:srgbClr val="0E101A"/>
              </a:buClr>
              <a:buSzPts val="1200"/>
              <a:buFont typeface="Times New Roman"/>
              <a:buAutoNum type="arabicPeriod"/>
            </a:pPr>
            <a:r>
              <a:rPr lang="en" sz="1200">
                <a:solidFill>
                  <a:srgbClr val="0E101A"/>
                </a:solidFill>
                <a:latin typeface="Times New Roman"/>
                <a:ea typeface="Times New Roman"/>
                <a:cs typeface="Times New Roman"/>
                <a:sym typeface="Times New Roman"/>
              </a:rPr>
              <a:t>Replay Simulation: can simulate real-world state. Engineers can modify the code to be more effective and behave well in the real world scenario. </a:t>
            </a:r>
            <a:endParaRPr sz="1200">
              <a:solidFill>
                <a:srgbClr val="0E101A"/>
              </a:solidFill>
              <a:latin typeface="Times New Roman"/>
              <a:ea typeface="Times New Roman"/>
              <a:cs typeface="Times New Roman"/>
              <a:sym typeface="Times New Roman"/>
            </a:endParaRPr>
          </a:p>
          <a:p>
            <a:pPr indent="-304800" lvl="0" marL="457200" rtl="0" algn="just">
              <a:lnSpc>
                <a:spcPct val="200000"/>
              </a:lnSpc>
              <a:spcBef>
                <a:spcPts val="0"/>
              </a:spcBef>
              <a:spcAft>
                <a:spcPts val="0"/>
              </a:spcAft>
              <a:buClr>
                <a:srgbClr val="0E101A"/>
              </a:buClr>
              <a:buSzPts val="1200"/>
              <a:buFont typeface="Times New Roman"/>
              <a:buAutoNum type="arabicPeriod"/>
            </a:pPr>
            <a:r>
              <a:rPr lang="en" sz="1200">
                <a:solidFill>
                  <a:srgbClr val="0E101A"/>
                </a:solidFill>
                <a:latin typeface="Times New Roman"/>
                <a:ea typeface="Times New Roman"/>
                <a:cs typeface="Times New Roman"/>
                <a:sym typeface="Times New Roman"/>
              </a:rPr>
              <a:t>Planning Simulation: AV system is not aware that it is in simulation and should know most things in the real world. This simulation allows engineers to observe how the model interacts with the assertion.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27fdc849b3_3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127fdc849b3_3_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27fdc849b3_3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127fdc849b3_3_8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7fdc849b3_3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127fdc849b3_3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Sudha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9649ddc7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129649ddc7b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Sudha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9649ddc7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129649ddc7b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Sudha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27fdc849b3_3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127fdc849b3_3_8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9649ddc7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129649ddc7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Sudha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7fdc849b3_3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127fdc849b3_3_8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2976eb8f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2976eb8f5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27fdc849b3_3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127fdc849b3_3_8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7fdc849b3_3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27fdc849b3_3_7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SzPts val="1100"/>
              <a:buNone/>
            </a:pPr>
            <a:r>
              <a:rPr lang="en" sz="1200">
                <a:solidFill>
                  <a:srgbClr val="0E101A"/>
                </a:solidFill>
                <a:latin typeface="Times New Roman"/>
                <a:ea typeface="Times New Roman"/>
                <a:cs typeface="Times New Roman"/>
                <a:sym typeface="Times New Roman"/>
              </a:rPr>
              <a:t>One of the ways to test AV is using simulation testing. Simulation testing allows engineers to test in a wide range of scenarios. Engineers can modify the code after every scenario for better results and improve models without having to physically deploy real cars into the real world. There are different approaches of simulation testing include:</a:t>
            </a:r>
            <a:endParaRPr sz="1200">
              <a:solidFill>
                <a:srgbClr val="0E101A"/>
              </a:solidFill>
              <a:latin typeface="Times New Roman"/>
              <a:ea typeface="Times New Roman"/>
              <a:cs typeface="Times New Roman"/>
              <a:sym typeface="Times New Roman"/>
            </a:endParaRPr>
          </a:p>
          <a:p>
            <a:pPr indent="-304800" lvl="0" marL="457200" rtl="0" algn="just">
              <a:lnSpc>
                <a:spcPct val="200000"/>
              </a:lnSpc>
              <a:spcBef>
                <a:spcPts val="0"/>
              </a:spcBef>
              <a:spcAft>
                <a:spcPts val="0"/>
              </a:spcAft>
              <a:buClr>
                <a:srgbClr val="0E101A"/>
              </a:buClr>
              <a:buSzPts val="1200"/>
              <a:buFont typeface="Times New Roman"/>
              <a:buAutoNum type="arabicPeriod"/>
            </a:pPr>
            <a:r>
              <a:rPr lang="en" sz="1200">
                <a:solidFill>
                  <a:srgbClr val="0E101A"/>
                </a:solidFill>
                <a:latin typeface="Times New Roman"/>
                <a:ea typeface="Times New Roman"/>
                <a:cs typeface="Times New Roman"/>
                <a:sym typeface="Times New Roman"/>
              </a:rPr>
              <a:t>End-to-End Simulation: engineers have the ability to generate the entire AV synthetically.  </a:t>
            </a:r>
            <a:endParaRPr sz="1200">
              <a:solidFill>
                <a:srgbClr val="0E101A"/>
              </a:solidFill>
              <a:latin typeface="Times New Roman"/>
              <a:ea typeface="Times New Roman"/>
              <a:cs typeface="Times New Roman"/>
              <a:sym typeface="Times New Roman"/>
            </a:endParaRPr>
          </a:p>
          <a:p>
            <a:pPr indent="-304800" lvl="0" marL="457200" rtl="0" algn="just">
              <a:lnSpc>
                <a:spcPct val="200000"/>
              </a:lnSpc>
              <a:spcBef>
                <a:spcPts val="0"/>
              </a:spcBef>
              <a:spcAft>
                <a:spcPts val="0"/>
              </a:spcAft>
              <a:buClr>
                <a:srgbClr val="0E101A"/>
              </a:buClr>
              <a:buSzPts val="1200"/>
              <a:buFont typeface="Times New Roman"/>
              <a:buAutoNum type="arabicPeriod"/>
            </a:pPr>
            <a:r>
              <a:rPr lang="en" sz="1200">
                <a:solidFill>
                  <a:srgbClr val="0E101A"/>
                </a:solidFill>
                <a:latin typeface="Times New Roman"/>
                <a:ea typeface="Times New Roman"/>
                <a:cs typeface="Times New Roman"/>
                <a:sym typeface="Times New Roman"/>
              </a:rPr>
              <a:t>Replay Simulation: can simulate real-world state. Engineers can modify the code to be more effective and behave well in the real world scenario. </a:t>
            </a:r>
            <a:endParaRPr sz="1200">
              <a:solidFill>
                <a:srgbClr val="0E101A"/>
              </a:solidFill>
              <a:latin typeface="Times New Roman"/>
              <a:ea typeface="Times New Roman"/>
              <a:cs typeface="Times New Roman"/>
              <a:sym typeface="Times New Roman"/>
            </a:endParaRPr>
          </a:p>
          <a:p>
            <a:pPr indent="-304800" lvl="0" marL="457200" rtl="0" algn="just">
              <a:lnSpc>
                <a:spcPct val="200000"/>
              </a:lnSpc>
              <a:spcBef>
                <a:spcPts val="0"/>
              </a:spcBef>
              <a:spcAft>
                <a:spcPts val="0"/>
              </a:spcAft>
              <a:buClr>
                <a:srgbClr val="0E101A"/>
              </a:buClr>
              <a:buSzPts val="1200"/>
              <a:buFont typeface="Times New Roman"/>
              <a:buAutoNum type="arabicPeriod"/>
            </a:pPr>
            <a:r>
              <a:rPr lang="en" sz="1200">
                <a:solidFill>
                  <a:srgbClr val="0E101A"/>
                </a:solidFill>
                <a:latin typeface="Times New Roman"/>
                <a:ea typeface="Times New Roman"/>
                <a:cs typeface="Times New Roman"/>
                <a:sym typeface="Times New Roman"/>
              </a:rPr>
              <a:t>Planning Simulation: AV system is not aware that it is in simulation and should know most things in the real world. This simulation allows engineers to observe how the model interacts with the assertion.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27fdc849b3_3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127fdc849b3_3_8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7fdc849b3_3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27fdc849b3_3_7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9649ddc7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29649ddc7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9649ddc7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29649ddc7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9649ddc7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29649ddc7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7fdc849b3_3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27fdc849b3_3_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g127983c15b3_0_798"/>
          <p:cNvGrpSpPr/>
          <p:nvPr/>
        </p:nvGrpSpPr>
        <p:grpSpPr>
          <a:xfrm>
            <a:off x="7343003" y="3409675"/>
            <a:ext cx="1691422" cy="1732548"/>
            <a:chOff x="7343003" y="3409675"/>
            <a:chExt cx="1691422" cy="1732548"/>
          </a:xfrm>
        </p:grpSpPr>
        <p:grpSp>
          <p:nvGrpSpPr>
            <p:cNvPr id="11" name="Google Shape;11;g127983c15b3_0_798"/>
            <p:cNvGrpSpPr/>
            <p:nvPr/>
          </p:nvGrpSpPr>
          <p:grpSpPr>
            <a:xfrm>
              <a:off x="7343003" y="4453711"/>
              <a:ext cx="316800" cy="688513"/>
              <a:chOff x="7343003" y="4453711"/>
              <a:chExt cx="316800" cy="688513"/>
            </a:xfrm>
          </p:grpSpPr>
          <p:sp>
            <p:nvSpPr>
              <p:cNvPr id="12" name="Google Shape;12;g127983c15b3_0_798"/>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127983c15b3_0_798"/>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g127983c15b3_0_798"/>
            <p:cNvGrpSpPr/>
            <p:nvPr/>
          </p:nvGrpSpPr>
          <p:grpSpPr>
            <a:xfrm>
              <a:off x="7801210" y="4105700"/>
              <a:ext cx="316800" cy="1036523"/>
              <a:chOff x="7801210" y="4105700"/>
              <a:chExt cx="316800" cy="1036523"/>
            </a:xfrm>
          </p:grpSpPr>
          <p:sp>
            <p:nvSpPr>
              <p:cNvPr id="15" name="Google Shape;15;g127983c15b3_0_798"/>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g127983c15b3_0_798"/>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127983c15b3_0_798"/>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g127983c15b3_0_798"/>
            <p:cNvGrpSpPr/>
            <p:nvPr/>
          </p:nvGrpSpPr>
          <p:grpSpPr>
            <a:xfrm>
              <a:off x="8259418" y="3757688"/>
              <a:ext cx="316800" cy="1384535"/>
              <a:chOff x="8259418" y="3757688"/>
              <a:chExt cx="316800" cy="1384535"/>
            </a:xfrm>
          </p:grpSpPr>
          <p:sp>
            <p:nvSpPr>
              <p:cNvPr id="19" name="Google Shape;19;g127983c15b3_0_798"/>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127983c15b3_0_798"/>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127983c15b3_0_798"/>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g127983c15b3_0_798"/>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g127983c15b3_0_798"/>
            <p:cNvGrpSpPr/>
            <p:nvPr/>
          </p:nvGrpSpPr>
          <p:grpSpPr>
            <a:xfrm>
              <a:off x="8717625" y="3409675"/>
              <a:ext cx="316800" cy="1732548"/>
              <a:chOff x="8717625" y="3409675"/>
              <a:chExt cx="316800" cy="1732548"/>
            </a:xfrm>
          </p:grpSpPr>
          <p:sp>
            <p:nvSpPr>
              <p:cNvPr id="24" name="Google Shape;24;g127983c15b3_0_798"/>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127983c15b3_0_798"/>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g127983c15b3_0_798"/>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127983c15b3_0_798"/>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127983c15b3_0_79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g127983c15b3_0_798"/>
          <p:cNvGrpSpPr/>
          <p:nvPr/>
        </p:nvGrpSpPr>
        <p:grpSpPr>
          <a:xfrm>
            <a:off x="5043503" y="0"/>
            <a:ext cx="3814072" cy="3839102"/>
            <a:chOff x="5043503" y="0"/>
            <a:chExt cx="3814072" cy="3839102"/>
          </a:xfrm>
        </p:grpSpPr>
        <p:sp>
          <p:nvSpPr>
            <p:cNvPr id="30" name="Google Shape;30;g127983c15b3_0_798"/>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127983c15b3_0_798"/>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g127983c15b3_0_798"/>
            <p:cNvGrpSpPr/>
            <p:nvPr/>
          </p:nvGrpSpPr>
          <p:grpSpPr>
            <a:xfrm>
              <a:off x="7647812" y="2704283"/>
              <a:ext cx="635219" cy="635219"/>
              <a:chOff x="6725724" y="2701260"/>
              <a:chExt cx="1208101" cy="1208100"/>
            </a:xfrm>
          </p:grpSpPr>
          <p:sp>
            <p:nvSpPr>
              <p:cNvPr id="33" name="Google Shape;33;g127983c15b3_0_798"/>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127983c15b3_0_798"/>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127983c15b3_0_798"/>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g127983c15b3_0_798"/>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g127983c15b3_0_798"/>
            <p:cNvGrpSpPr/>
            <p:nvPr/>
          </p:nvGrpSpPr>
          <p:grpSpPr>
            <a:xfrm>
              <a:off x="7952720" y="179238"/>
              <a:ext cx="873165" cy="873003"/>
              <a:chOff x="7754428" y="208725"/>
              <a:chExt cx="541800" cy="541800"/>
            </a:xfrm>
          </p:grpSpPr>
          <p:sp>
            <p:nvSpPr>
              <p:cNvPr id="38" name="Google Shape;38;g127983c15b3_0_798"/>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127983c15b3_0_798"/>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g127983c15b3_0_798"/>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g127983c15b3_0_798"/>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g127983c15b3_0_798"/>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g127983c15b3_0_798"/>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127983c15b3_0_798"/>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127983c15b3_0_798"/>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g127983c15b3_0_798"/>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g127983c15b3_0_798"/>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g127983c15b3_0_79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g127983c15b3_0_930"/>
          <p:cNvGrpSpPr/>
          <p:nvPr/>
        </p:nvGrpSpPr>
        <p:grpSpPr>
          <a:xfrm>
            <a:off x="52" y="4099200"/>
            <a:ext cx="9144036" cy="1044300"/>
            <a:chOff x="52" y="4099200"/>
            <a:chExt cx="9144036" cy="1044300"/>
          </a:xfrm>
        </p:grpSpPr>
        <p:grpSp>
          <p:nvGrpSpPr>
            <p:cNvPr id="143" name="Google Shape;143;g127983c15b3_0_930"/>
            <p:cNvGrpSpPr/>
            <p:nvPr/>
          </p:nvGrpSpPr>
          <p:grpSpPr>
            <a:xfrm>
              <a:off x="52" y="4309200"/>
              <a:ext cx="231622" cy="834300"/>
              <a:chOff x="2688737" y="4301380"/>
              <a:chExt cx="231900" cy="834300"/>
            </a:xfrm>
          </p:grpSpPr>
          <p:sp>
            <p:nvSpPr>
              <p:cNvPr id="144" name="Google Shape;144;g127983c15b3_0_93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27983c15b3_0_93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27983c15b3_0_93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127983c15b3_0_93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g127983c15b3_0_930"/>
            <p:cNvGrpSpPr/>
            <p:nvPr/>
          </p:nvGrpSpPr>
          <p:grpSpPr>
            <a:xfrm>
              <a:off x="371406" y="4099200"/>
              <a:ext cx="231622" cy="1044300"/>
              <a:chOff x="2688737" y="4091380"/>
              <a:chExt cx="231900" cy="1044300"/>
            </a:xfrm>
          </p:grpSpPr>
          <p:sp>
            <p:nvSpPr>
              <p:cNvPr id="149" name="Google Shape;149;g127983c15b3_0_93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27983c15b3_0_93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27983c15b3_0_93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27983c15b3_0_930"/>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127983c15b3_0_93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g127983c15b3_0_930"/>
            <p:cNvGrpSpPr/>
            <p:nvPr/>
          </p:nvGrpSpPr>
          <p:grpSpPr>
            <a:xfrm>
              <a:off x="742761" y="4309200"/>
              <a:ext cx="231622" cy="834300"/>
              <a:chOff x="2688737" y="4301380"/>
              <a:chExt cx="231900" cy="834300"/>
            </a:xfrm>
          </p:grpSpPr>
          <p:sp>
            <p:nvSpPr>
              <p:cNvPr id="155" name="Google Shape;155;g127983c15b3_0_93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27983c15b3_0_93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27983c15b3_0_93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27983c15b3_0_93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g127983c15b3_0_930"/>
            <p:cNvGrpSpPr/>
            <p:nvPr/>
          </p:nvGrpSpPr>
          <p:grpSpPr>
            <a:xfrm>
              <a:off x="1114115" y="4518900"/>
              <a:ext cx="231622" cy="624600"/>
              <a:chOff x="2688737" y="4511080"/>
              <a:chExt cx="231900" cy="624600"/>
            </a:xfrm>
          </p:grpSpPr>
          <p:sp>
            <p:nvSpPr>
              <p:cNvPr id="160" name="Google Shape;160;g127983c15b3_0_93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27983c15b3_0_930"/>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27983c15b3_0_930"/>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g127983c15b3_0_930"/>
            <p:cNvGrpSpPr/>
            <p:nvPr/>
          </p:nvGrpSpPr>
          <p:grpSpPr>
            <a:xfrm>
              <a:off x="1856753" y="4099200"/>
              <a:ext cx="231600" cy="1044300"/>
              <a:chOff x="1856753" y="4099200"/>
              <a:chExt cx="231600" cy="1044300"/>
            </a:xfrm>
          </p:grpSpPr>
          <p:sp>
            <p:nvSpPr>
              <p:cNvPr id="164" name="Google Shape;164;g127983c15b3_0_930"/>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127983c15b3_0_930"/>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27983c15b3_0_930"/>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127983c15b3_0_930"/>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27983c15b3_0_930"/>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g127983c15b3_0_930"/>
            <p:cNvGrpSpPr/>
            <p:nvPr/>
          </p:nvGrpSpPr>
          <p:grpSpPr>
            <a:xfrm>
              <a:off x="2228107" y="4309200"/>
              <a:ext cx="231600" cy="834300"/>
              <a:chOff x="2228107" y="4309200"/>
              <a:chExt cx="231600" cy="834300"/>
            </a:xfrm>
          </p:grpSpPr>
          <p:sp>
            <p:nvSpPr>
              <p:cNvPr id="170" name="Google Shape;170;g127983c15b3_0_93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27983c15b3_0_930"/>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27983c15b3_0_930"/>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27983c15b3_0_930"/>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g127983c15b3_0_930"/>
            <p:cNvGrpSpPr/>
            <p:nvPr/>
          </p:nvGrpSpPr>
          <p:grpSpPr>
            <a:xfrm>
              <a:off x="2599462" y="4518900"/>
              <a:ext cx="231600" cy="624600"/>
              <a:chOff x="2599462" y="4518900"/>
              <a:chExt cx="231600" cy="624600"/>
            </a:xfrm>
          </p:grpSpPr>
          <p:sp>
            <p:nvSpPr>
              <p:cNvPr id="175" name="Google Shape;175;g127983c15b3_0_930"/>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27983c15b3_0_930"/>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27983c15b3_0_930"/>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g127983c15b3_0_930"/>
            <p:cNvGrpSpPr/>
            <p:nvPr/>
          </p:nvGrpSpPr>
          <p:grpSpPr>
            <a:xfrm>
              <a:off x="3342171" y="4099200"/>
              <a:ext cx="231600" cy="1044300"/>
              <a:chOff x="3342171" y="4099200"/>
              <a:chExt cx="231600" cy="1044300"/>
            </a:xfrm>
          </p:grpSpPr>
          <p:sp>
            <p:nvSpPr>
              <p:cNvPr id="179" name="Google Shape;179;g127983c15b3_0_930"/>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27983c15b3_0_930"/>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27983c15b3_0_930"/>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27983c15b3_0_930"/>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27983c15b3_0_930"/>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g127983c15b3_0_930"/>
            <p:cNvGrpSpPr/>
            <p:nvPr/>
          </p:nvGrpSpPr>
          <p:grpSpPr>
            <a:xfrm>
              <a:off x="3713525" y="4309200"/>
              <a:ext cx="231600" cy="834300"/>
              <a:chOff x="3713525" y="4309200"/>
              <a:chExt cx="231600" cy="834300"/>
            </a:xfrm>
          </p:grpSpPr>
          <p:sp>
            <p:nvSpPr>
              <p:cNvPr id="185" name="Google Shape;185;g127983c15b3_0_930"/>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27983c15b3_0_930"/>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27983c15b3_0_930"/>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27983c15b3_0_930"/>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g127983c15b3_0_930"/>
            <p:cNvGrpSpPr/>
            <p:nvPr/>
          </p:nvGrpSpPr>
          <p:grpSpPr>
            <a:xfrm>
              <a:off x="1485398" y="4309200"/>
              <a:ext cx="231600" cy="834300"/>
              <a:chOff x="1485398" y="4309200"/>
              <a:chExt cx="231600" cy="834300"/>
            </a:xfrm>
          </p:grpSpPr>
          <p:sp>
            <p:nvSpPr>
              <p:cNvPr id="190" name="Google Shape;190;g127983c15b3_0_93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27983c15b3_0_930"/>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27983c15b3_0_930"/>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27983c15b3_0_930"/>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g127983c15b3_0_930"/>
            <p:cNvGrpSpPr/>
            <p:nvPr/>
          </p:nvGrpSpPr>
          <p:grpSpPr>
            <a:xfrm>
              <a:off x="4084879" y="4518900"/>
              <a:ext cx="231600" cy="624600"/>
              <a:chOff x="4084879" y="4518900"/>
              <a:chExt cx="231600" cy="624600"/>
            </a:xfrm>
          </p:grpSpPr>
          <p:sp>
            <p:nvSpPr>
              <p:cNvPr id="195" name="Google Shape;195;g127983c15b3_0_930"/>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27983c15b3_0_930"/>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127983c15b3_0_930"/>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g127983c15b3_0_930"/>
            <p:cNvGrpSpPr/>
            <p:nvPr/>
          </p:nvGrpSpPr>
          <p:grpSpPr>
            <a:xfrm>
              <a:off x="2970816" y="4309200"/>
              <a:ext cx="231600" cy="834300"/>
              <a:chOff x="2970816" y="4309200"/>
              <a:chExt cx="231600" cy="834300"/>
            </a:xfrm>
          </p:grpSpPr>
          <p:sp>
            <p:nvSpPr>
              <p:cNvPr id="199" name="Google Shape;199;g127983c15b3_0_930"/>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27983c15b3_0_93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27983c15b3_0_930"/>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27983c15b3_0_930"/>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g127983c15b3_0_930"/>
            <p:cNvGrpSpPr/>
            <p:nvPr/>
          </p:nvGrpSpPr>
          <p:grpSpPr>
            <a:xfrm>
              <a:off x="4456234" y="4309200"/>
              <a:ext cx="231600" cy="834300"/>
              <a:chOff x="4456234" y="4309200"/>
              <a:chExt cx="231600" cy="834300"/>
            </a:xfrm>
          </p:grpSpPr>
          <p:sp>
            <p:nvSpPr>
              <p:cNvPr id="204" name="Google Shape;204;g127983c15b3_0_930"/>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127983c15b3_0_930"/>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127983c15b3_0_930"/>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27983c15b3_0_930"/>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g127983c15b3_0_930"/>
            <p:cNvGrpSpPr/>
            <p:nvPr/>
          </p:nvGrpSpPr>
          <p:grpSpPr>
            <a:xfrm>
              <a:off x="4827588" y="4099200"/>
              <a:ext cx="231600" cy="1044300"/>
              <a:chOff x="4827588" y="4099200"/>
              <a:chExt cx="231600" cy="1044300"/>
            </a:xfrm>
          </p:grpSpPr>
          <p:sp>
            <p:nvSpPr>
              <p:cNvPr id="209" name="Google Shape;209;g127983c15b3_0_930"/>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27983c15b3_0_93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27983c15b3_0_930"/>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27983c15b3_0_930"/>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27983c15b3_0_930"/>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g127983c15b3_0_930"/>
            <p:cNvGrpSpPr/>
            <p:nvPr/>
          </p:nvGrpSpPr>
          <p:grpSpPr>
            <a:xfrm>
              <a:off x="5198943" y="4309200"/>
              <a:ext cx="231600" cy="834300"/>
              <a:chOff x="5198943" y="4309200"/>
              <a:chExt cx="231600" cy="834300"/>
            </a:xfrm>
          </p:grpSpPr>
          <p:sp>
            <p:nvSpPr>
              <p:cNvPr id="215" name="Google Shape;215;g127983c15b3_0_930"/>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127983c15b3_0_930"/>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27983c15b3_0_930"/>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127983c15b3_0_930"/>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g127983c15b3_0_930"/>
            <p:cNvGrpSpPr/>
            <p:nvPr/>
          </p:nvGrpSpPr>
          <p:grpSpPr>
            <a:xfrm>
              <a:off x="5570297" y="4518900"/>
              <a:ext cx="231600" cy="624600"/>
              <a:chOff x="5570297" y="4518900"/>
              <a:chExt cx="231600" cy="624600"/>
            </a:xfrm>
          </p:grpSpPr>
          <p:sp>
            <p:nvSpPr>
              <p:cNvPr id="220" name="Google Shape;220;g127983c15b3_0_93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27983c15b3_0_930"/>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27983c15b3_0_930"/>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g127983c15b3_0_930"/>
            <p:cNvGrpSpPr/>
            <p:nvPr/>
          </p:nvGrpSpPr>
          <p:grpSpPr>
            <a:xfrm>
              <a:off x="5941652" y="4309200"/>
              <a:ext cx="231600" cy="834300"/>
              <a:chOff x="5941652" y="4309200"/>
              <a:chExt cx="231600" cy="834300"/>
            </a:xfrm>
          </p:grpSpPr>
          <p:sp>
            <p:nvSpPr>
              <p:cNvPr id="224" name="Google Shape;224;g127983c15b3_0_930"/>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127983c15b3_0_930"/>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27983c15b3_0_930"/>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27983c15b3_0_930"/>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g127983c15b3_0_930"/>
            <p:cNvGrpSpPr/>
            <p:nvPr/>
          </p:nvGrpSpPr>
          <p:grpSpPr>
            <a:xfrm>
              <a:off x="6313006" y="4099200"/>
              <a:ext cx="231600" cy="1044300"/>
              <a:chOff x="6313006" y="4099200"/>
              <a:chExt cx="231600" cy="1044300"/>
            </a:xfrm>
          </p:grpSpPr>
          <p:sp>
            <p:nvSpPr>
              <p:cNvPr id="229" name="Google Shape;229;g127983c15b3_0_930"/>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27983c15b3_0_93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27983c15b3_0_930"/>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27983c15b3_0_930"/>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27983c15b3_0_930"/>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g127983c15b3_0_930"/>
            <p:cNvGrpSpPr/>
            <p:nvPr/>
          </p:nvGrpSpPr>
          <p:grpSpPr>
            <a:xfrm>
              <a:off x="6684361" y="4309200"/>
              <a:ext cx="231600" cy="834300"/>
              <a:chOff x="6684361" y="4309200"/>
              <a:chExt cx="231600" cy="834300"/>
            </a:xfrm>
          </p:grpSpPr>
          <p:sp>
            <p:nvSpPr>
              <p:cNvPr id="235" name="Google Shape;235;g127983c15b3_0_930"/>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127983c15b3_0_930"/>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27983c15b3_0_930"/>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27983c15b3_0_930"/>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g127983c15b3_0_930"/>
            <p:cNvGrpSpPr/>
            <p:nvPr/>
          </p:nvGrpSpPr>
          <p:grpSpPr>
            <a:xfrm>
              <a:off x="7055715" y="4518900"/>
              <a:ext cx="231600" cy="624600"/>
              <a:chOff x="7055715" y="4518900"/>
              <a:chExt cx="231600" cy="624600"/>
            </a:xfrm>
          </p:grpSpPr>
          <p:sp>
            <p:nvSpPr>
              <p:cNvPr id="240" name="Google Shape;240;g127983c15b3_0_930"/>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27983c15b3_0_930"/>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27983c15b3_0_930"/>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g127983c15b3_0_930"/>
            <p:cNvGrpSpPr/>
            <p:nvPr/>
          </p:nvGrpSpPr>
          <p:grpSpPr>
            <a:xfrm>
              <a:off x="7798424" y="4099200"/>
              <a:ext cx="231600" cy="1044300"/>
              <a:chOff x="7798424" y="4099200"/>
              <a:chExt cx="231600" cy="1044300"/>
            </a:xfrm>
          </p:grpSpPr>
          <p:sp>
            <p:nvSpPr>
              <p:cNvPr id="244" name="Google Shape;244;g127983c15b3_0_930"/>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27983c15b3_0_930"/>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27983c15b3_0_930"/>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27983c15b3_0_930"/>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27983c15b3_0_930"/>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g127983c15b3_0_930"/>
            <p:cNvGrpSpPr/>
            <p:nvPr/>
          </p:nvGrpSpPr>
          <p:grpSpPr>
            <a:xfrm>
              <a:off x="8169779" y="4309200"/>
              <a:ext cx="231600" cy="834300"/>
              <a:chOff x="8169779" y="4309200"/>
              <a:chExt cx="231600" cy="834300"/>
            </a:xfrm>
          </p:grpSpPr>
          <p:sp>
            <p:nvSpPr>
              <p:cNvPr id="250" name="Google Shape;250;g127983c15b3_0_930"/>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127983c15b3_0_930"/>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27983c15b3_0_930"/>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127983c15b3_0_930"/>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g127983c15b3_0_930"/>
            <p:cNvGrpSpPr/>
            <p:nvPr/>
          </p:nvGrpSpPr>
          <p:grpSpPr>
            <a:xfrm>
              <a:off x="7427070" y="4309200"/>
              <a:ext cx="231600" cy="834300"/>
              <a:chOff x="7427070" y="4309200"/>
              <a:chExt cx="231600" cy="834300"/>
            </a:xfrm>
          </p:grpSpPr>
          <p:sp>
            <p:nvSpPr>
              <p:cNvPr id="255" name="Google Shape;255;g127983c15b3_0_930"/>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27983c15b3_0_930"/>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27983c15b3_0_930"/>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27983c15b3_0_930"/>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g127983c15b3_0_930"/>
            <p:cNvGrpSpPr/>
            <p:nvPr/>
          </p:nvGrpSpPr>
          <p:grpSpPr>
            <a:xfrm>
              <a:off x="8541133" y="4518900"/>
              <a:ext cx="231600" cy="624600"/>
              <a:chOff x="8541133" y="4518900"/>
              <a:chExt cx="231600" cy="624600"/>
            </a:xfrm>
          </p:grpSpPr>
          <p:sp>
            <p:nvSpPr>
              <p:cNvPr id="260" name="Google Shape;260;g127983c15b3_0_930"/>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27983c15b3_0_930"/>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27983c15b3_0_930"/>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g127983c15b3_0_930"/>
            <p:cNvGrpSpPr/>
            <p:nvPr/>
          </p:nvGrpSpPr>
          <p:grpSpPr>
            <a:xfrm>
              <a:off x="8912488" y="4309200"/>
              <a:ext cx="231600" cy="834300"/>
              <a:chOff x="8912488" y="4309200"/>
              <a:chExt cx="231600" cy="834300"/>
            </a:xfrm>
          </p:grpSpPr>
          <p:sp>
            <p:nvSpPr>
              <p:cNvPr id="264" name="Google Shape;264;g127983c15b3_0_930"/>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27983c15b3_0_930"/>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27983c15b3_0_930"/>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27983c15b3_0_930"/>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g127983c15b3_0_930"/>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g127983c15b3_0_930"/>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g127983c15b3_0_93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g127983c15b3_0_106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7" name="Shape 277"/>
        <p:cNvGrpSpPr/>
        <p:nvPr/>
      </p:nvGrpSpPr>
      <p:grpSpPr>
        <a:xfrm>
          <a:off x="0" y="0"/>
          <a:ext cx="0" cy="0"/>
          <a:chOff x="0" y="0"/>
          <a:chExt cx="0" cy="0"/>
        </a:xfrm>
      </p:grpSpPr>
      <p:sp>
        <p:nvSpPr>
          <p:cNvPr id="278" name="Google Shape;278;g127fdc849b3_3_89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9" name="Google Shape;279;g127fdc849b3_3_89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0" name="Google Shape;280;g127fdc849b3_3_8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1" name="Shape 281"/>
        <p:cNvGrpSpPr/>
        <p:nvPr/>
      </p:nvGrpSpPr>
      <p:grpSpPr>
        <a:xfrm>
          <a:off x="0" y="0"/>
          <a:ext cx="0" cy="0"/>
          <a:chOff x="0" y="0"/>
          <a:chExt cx="0" cy="0"/>
        </a:xfrm>
      </p:grpSpPr>
      <p:sp>
        <p:nvSpPr>
          <p:cNvPr id="282" name="Google Shape;282;g127fdc849b3_3_90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3" name="Google Shape;283;g127fdc849b3_3_9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 name="Shape 284"/>
        <p:cNvGrpSpPr/>
        <p:nvPr/>
      </p:nvGrpSpPr>
      <p:grpSpPr>
        <a:xfrm>
          <a:off x="0" y="0"/>
          <a:ext cx="0" cy="0"/>
          <a:chOff x="0" y="0"/>
          <a:chExt cx="0" cy="0"/>
        </a:xfrm>
      </p:grpSpPr>
      <p:sp>
        <p:nvSpPr>
          <p:cNvPr id="285" name="Google Shape;285;g127fdc849b3_3_90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6" name="Google Shape;286;g127fdc849b3_3_9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7" name="Google Shape;287;g127fdc849b3_3_9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8" name="Shape 288"/>
        <p:cNvGrpSpPr/>
        <p:nvPr/>
      </p:nvGrpSpPr>
      <p:grpSpPr>
        <a:xfrm>
          <a:off x="0" y="0"/>
          <a:ext cx="0" cy="0"/>
          <a:chOff x="0" y="0"/>
          <a:chExt cx="0" cy="0"/>
        </a:xfrm>
      </p:grpSpPr>
      <p:sp>
        <p:nvSpPr>
          <p:cNvPr id="289" name="Google Shape;289;g127fdc849b3_3_91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0" name="Google Shape;290;g127fdc849b3_3_91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1" name="Google Shape;291;g127fdc849b3_3_91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2" name="Google Shape;292;g127fdc849b3_3_9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3" name="Shape 293"/>
        <p:cNvGrpSpPr/>
        <p:nvPr/>
      </p:nvGrpSpPr>
      <p:grpSpPr>
        <a:xfrm>
          <a:off x="0" y="0"/>
          <a:ext cx="0" cy="0"/>
          <a:chOff x="0" y="0"/>
          <a:chExt cx="0" cy="0"/>
        </a:xfrm>
      </p:grpSpPr>
      <p:sp>
        <p:nvSpPr>
          <p:cNvPr id="294" name="Google Shape;294;g127fdc849b3_3_9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5" name="Google Shape;295;g127fdc849b3_3_9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6" name="Shape 296"/>
        <p:cNvGrpSpPr/>
        <p:nvPr/>
      </p:nvGrpSpPr>
      <p:grpSpPr>
        <a:xfrm>
          <a:off x="0" y="0"/>
          <a:ext cx="0" cy="0"/>
          <a:chOff x="0" y="0"/>
          <a:chExt cx="0" cy="0"/>
        </a:xfrm>
      </p:grpSpPr>
      <p:sp>
        <p:nvSpPr>
          <p:cNvPr id="297" name="Google Shape;297;g127fdc849b3_3_9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8" name="Google Shape;298;g127fdc849b3_3_9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9" name="Google Shape;299;g127fdc849b3_3_9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0" name="Shape 300"/>
        <p:cNvGrpSpPr/>
        <p:nvPr/>
      </p:nvGrpSpPr>
      <p:grpSpPr>
        <a:xfrm>
          <a:off x="0" y="0"/>
          <a:ext cx="0" cy="0"/>
          <a:chOff x="0" y="0"/>
          <a:chExt cx="0" cy="0"/>
        </a:xfrm>
      </p:grpSpPr>
      <p:sp>
        <p:nvSpPr>
          <p:cNvPr id="301" name="Google Shape;301;g127fdc849b3_3_92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02" name="Google Shape;302;g127fdc849b3_3_9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3" name="Shape 303"/>
        <p:cNvGrpSpPr/>
        <p:nvPr/>
      </p:nvGrpSpPr>
      <p:grpSpPr>
        <a:xfrm>
          <a:off x="0" y="0"/>
          <a:ext cx="0" cy="0"/>
          <a:chOff x="0" y="0"/>
          <a:chExt cx="0" cy="0"/>
        </a:xfrm>
      </p:grpSpPr>
      <p:sp>
        <p:nvSpPr>
          <p:cNvPr id="304" name="Google Shape;304;g127fdc849b3_3_925"/>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127fdc849b3_3_92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6" name="Google Shape;306;g127fdc849b3_3_92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7" name="Google Shape;307;g127fdc849b3_3_92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308" name="Google Shape;308;g127fdc849b3_3_9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g127983c15b3_0_838"/>
          <p:cNvGrpSpPr/>
          <p:nvPr/>
        </p:nvGrpSpPr>
        <p:grpSpPr>
          <a:xfrm>
            <a:off x="146769" y="3406"/>
            <a:ext cx="1233215" cy="1384535"/>
            <a:chOff x="146769" y="3406"/>
            <a:chExt cx="1233215" cy="1384535"/>
          </a:xfrm>
        </p:grpSpPr>
        <p:grpSp>
          <p:nvGrpSpPr>
            <p:cNvPr id="51" name="Google Shape;51;g127983c15b3_0_838"/>
            <p:cNvGrpSpPr/>
            <p:nvPr/>
          </p:nvGrpSpPr>
          <p:grpSpPr>
            <a:xfrm>
              <a:off x="1063183" y="3406"/>
              <a:ext cx="316800" cy="688513"/>
              <a:chOff x="1063183" y="3406"/>
              <a:chExt cx="316800" cy="688513"/>
            </a:xfrm>
          </p:grpSpPr>
          <p:sp>
            <p:nvSpPr>
              <p:cNvPr id="52" name="Google Shape;52;g127983c15b3_0_838"/>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127983c15b3_0_838"/>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g127983c15b3_0_838"/>
            <p:cNvGrpSpPr/>
            <p:nvPr/>
          </p:nvGrpSpPr>
          <p:grpSpPr>
            <a:xfrm>
              <a:off x="604976" y="3406"/>
              <a:ext cx="316800" cy="1036524"/>
              <a:chOff x="604976" y="3406"/>
              <a:chExt cx="316800" cy="1036524"/>
            </a:xfrm>
          </p:grpSpPr>
          <p:sp>
            <p:nvSpPr>
              <p:cNvPr id="55" name="Google Shape;55;g127983c15b3_0_838"/>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127983c15b3_0_838"/>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127983c15b3_0_838"/>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g127983c15b3_0_838"/>
            <p:cNvGrpSpPr/>
            <p:nvPr/>
          </p:nvGrpSpPr>
          <p:grpSpPr>
            <a:xfrm>
              <a:off x="146769" y="3406"/>
              <a:ext cx="316800" cy="1384535"/>
              <a:chOff x="146769" y="3406"/>
              <a:chExt cx="316800" cy="1384535"/>
            </a:xfrm>
          </p:grpSpPr>
          <p:sp>
            <p:nvSpPr>
              <p:cNvPr id="59" name="Google Shape;59;g127983c15b3_0_838"/>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127983c15b3_0_838"/>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g127983c15b3_0_838"/>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127983c15b3_0_838"/>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g127983c15b3_0_838"/>
          <p:cNvGrpSpPr/>
          <p:nvPr/>
        </p:nvGrpSpPr>
        <p:grpSpPr>
          <a:xfrm>
            <a:off x="6775084" y="2904008"/>
            <a:ext cx="2186148" cy="2239500"/>
            <a:chOff x="6775084" y="2904008"/>
            <a:chExt cx="2186148" cy="2239500"/>
          </a:xfrm>
        </p:grpSpPr>
        <p:grpSp>
          <p:nvGrpSpPr>
            <p:cNvPr id="64" name="Google Shape;64;g127983c15b3_0_838"/>
            <p:cNvGrpSpPr/>
            <p:nvPr/>
          </p:nvGrpSpPr>
          <p:grpSpPr>
            <a:xfrm>
              <a:off x="6775084" y="4253708"/>
              <a:ext cx="409500" cy="889800"/>
              <a:chOff x="6775084" y="4253708"/>
              <a:chExt cx="409500" cy="889800"/>
            </a:xfrm>
          </p:grpSpPr>
          <p:sp>
            <p:nvSpPr>
              <p:cNvPr id="65" name="Google Shape;65;g127983c15b3_0_838"/>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127983c15b3_0_838"/>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g127983c15b3_0_838"/>
            <p:cNvGrpSpPr/>
            <p:nvPr/>
          </p:nvGrpSpPr>
          <p:grpSpPr>
            <a:xfrm>
              <a:off x="7367299" y="3804008"/>
              <a:ext cx="409500" cy="1339500"/>
              <a:chOff x="7367299" y="3804008"/>
              <a:chExt cx="409500" cy="1339500"/>
            </a:xfrm>
          </p:grpSpPr>
          <p:sp>
            <p:nvSpPr>
              <p:cNvPr id="68" name="Google Shape;68;g127983c15b3_0_83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127983c15b3_0_838"/>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127983c15b3_0_838"/>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g127983c15b3_0_838"/>
            <p:cNvGrpSpPr/>
            <p:nvPr/>
          </p:nvGrpSpPr>
          <p:grpSpPr>
            <a:xfrm>
              <a:off x="7959516" y="3354008"/>
              <a:ext cx="409500" cy="1789500"/>
              <a:chOff x="7959516" y="3354008"/>
              <a:chExt cx="409500" cy="1789500"/>
            </a:xfrm>
          </p:grpSpPr>
          <p:sp>
            <p:nvSpPr>
              <p:cNvPr id="72" name="Google Shape;72;g127983c15b3_0_838"/>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127983c15b3_0_838"/>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127983c15b3_0_838"/>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127983c15b3_0_838"/>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g127983c15b3_0_838"/>
            <p:cNvGrpSpPr/>
            <p:nvPr/>
          </p:nvGrpSpPr>
          <p:grpSpPr>
            <a:xfrm>
              <a:off x="8551731" y="2904008"/>
              <a:ext cx="409500" cy="2239500"/>
              <a:chOff x="8551731" y="2904008"/>
              <a:chExt cx="409500" cy="2239500"/>
            </a:xfrm>
          </p:grpSpPr>
          <p:sp>
            <p:nvSpPr>
              <p:cNvPr id="77" name="Google Shape;77;g127983c15b3_0_838"/>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127983c15b3_0_83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27983c15b3_0_838"/>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127983c15b3_0_838"/>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127983c15b3_0_838"/>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g127983c15b3_0_83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g127983c15b3_0_83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9" name="Shape 309"/>
        <p:cNvGrpSpPr/>
        <p:nvPr/>
      </p:nvGrpSpPr>
      <p:grpSpPr>
        <a:xfrm>
          <a:off x="0" y="0"/>
          <a:ext cx="0" cy="0"/>
          <a:chOff x="0" y="0"/>
          <a:chExt cx="0" cy="0"/>
        </a:xfrm>
      </p:grpSpPr>
      <p:sp>
        <p:nvSpPr>
          <p:cNvPr id="310" name="Google Shape;310;g127fdc849b3_3_93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11" name="Google Shape;311;g127fdc849b3_3_9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2" name="Shape 312"/>
        <p:cNvGrpSpPr/>
        <p:nvPr/>
      </p:nvGrpSpPr>
      <p:grpSpPr>
        <a:xfrm>
          <a:off x="0" y="0"/>
          <a:ext cx="0" cy="0"/>
          <a:chOff x="0" y="0"/>
          <a:chExt cx="0" cy="0"/>
        </a:xfrm>
      </p:grpSpPr>
      <p:sp>
        <p:nvSpPr>
          <p:cNvPr id="313" name="Google Shape;313;g127fdc849b3_3_93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14" name="Google Shape;314;g127fdc849b3_3_934"/>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15" name="Google Shape;315;g127fdc849b3_3_9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 name="Shape 316"/>
        <p:cNvGrpSpPr/>
        <p:nvPr/>
      </p:nvGrpSpPr>
      <p:grpSpPr>
        <a:xfrm>
          <a:off x="0" y="0"/>
          <a:ext cx="0" cy="0"/>
          <a:chOff x="0" y="0"/>
          <a:chExt cx="0" cy="0"/>
        </a:xfrm>
      </p:grpSpPr>
      <p:sp>
        <p:nvSpPr>
          <p:cNvPr id="317" name="Google Shape;317;g127fdc849b3_3_9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g127983c15b3_0_873"/>
          <p:cNvGrpSpPr/>
          <p:nvPr/>
        </p:nvGrpSpPr>
        <p:grpSpPr>
          <a:xfrm>
            <a:off x="625966" y="299376"/>
            <a:ext cx="999312" cy="999312"/>
            <a:chOff x="348199" y="179450"/>
            <a:chExt cx="1116300" cy="1116300"/>
          </a:xfrm>
        </p:grpSpPr>
        <p:sp>
          <p:nvSpPr>
            <p:cNvPr id="86" name="Google Shape;86;g127983c15b3_0_87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127983c15b3_0_87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g127983c15b3_0_87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g127983c15b3_0_87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g127983c15b3_0_87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g127983c15b3_0_880"/>
          <p:cNvGrpSpPr/>
          <p:nvPr/>
        </p:nvGrpSpPr>
        <p:grpSpPr>
          <a:xfrm>
            <a:off x="625966" y="299376"/>
            <a:ext cx="999312" cy="999312"/>
            <a:chOff x="348199" y="179450"/>
            <a:chExt cx="1116300" cy="1116300"/>
          </a:xfrm>
        </p:grpSpPr>
        <p:sp>
          <p:nvSpPr>
            <p:cNvPr id="93" name="Google Shape;93;g127983c15b3_0_88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127983c15b3_0_88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g127983c15b3_0_88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g127983c15b3_0_880"/>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g127983c15b3_0_880"/>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g127983c15b3_0_88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g127983c15b3_0_888"/>
          <p:cNvGrpSpPr/>
          <p:nvPr/>
        </p:nvGrpSpPr>
        <p:grpSpPr>
          <a:xfrm>
            <a:off x="625966" y="299376"/>
            <a:ext cx="999312" cy="999312"/>
            <a:chOff x="348199" y="179450"/>
            <a:chExt cx="1116300" cy="1116300"/>
          </a:xfrm>
        </p:grpSpPr>
        <p:sp>
          <p:nvSpPr>
            <p:cNvPr id="101" name="Google Shape;101;g127983c15b3_0_88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27983c15b3_0_88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g127983c15b3_0_88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g127983c15b3_0_88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g127983c15b3_0_894"/>
          <p:cNvGrpSpPr/>
          <p:nvPr/>
        </p:nvGrpSpPr>
        <p:grpSpPr>
          <a:xfrm>
            <a:off x="625966" y="299376"/>
            <a:ext cx="999312" cy="999312"/>
            <a:chOff x="348199" y="179450"/>
            <a:chExt cx="1116300" cy="1116300"/>
          </a:xfrm>
        </p:grpSpPr>
        <p:sp>
          <p:nvSpPr>
            <p:cNvPr id="107" name="Google Shape;107;g127983c15b3_0_89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27983c15b3_0_89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g127983c15b3_0_894"/>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g127983c15b3_0_894"/>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g127983c15b3_0_89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g127983c15b3_0_901"/>
          <p:cNvGrpSpPr/>
          <p:nvPr/>
        </p:nvGrpSpPr>
        <p:grpSpPr>
          <a:xfrm>
            <a:off x="6866714" y="1306"/>
            <a:ext cx="2267451" cy="2601690"/>
            <a:chOff x="6790514" y="1306"/>
            <a:chExt cx="2267451" cy="2601690"/>
          </a:xfrm>
        </p:grpSpPr>
        <p:grpSp>
          <p:nvGrpSpPr>
            <p:cNvPr id="114" name="Google Shape;114;g127983c15b3_0_901"/>
            <p:cNvGrpSpPr/>
            <p:nvPr/>
          </p:nvGrpSpPr>
          <p:grpSpPr>
            <a:xfrm>
              <a:off x="7067465" y="1306"/>
              <a:ext cx="1990500" cy="1990200"/>
              <a:chOff x="7067465" y="1306"/>
              <a:chExt cx="1990500" cy="1990200"/>
            </a:xfrm>
          </p:grpSpPr>
          <p:sp>
            <p:nvSpPr>
              <p:cNvPr id="115" name="Google Shape;115;g127983c15b3_0_901"/>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127983c15b3_0_901"/>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27983c15b3_0_901"/>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g127983c15b3_0_901"/>
            <p:cNvGrpSpPr/>
            <p:nvPr/>
          </p:nvGrpSpPr>
          <p:grpSpPr>
            <a:xfrm>
              <a:off x="8207126" y="1807996"/>
              <a:ext cx="795000" cy="795000"/>
              <a:chOff x="8207126" y="1807996"/>
              <a:chExt cx="795000" cy="795000"/>
            </a:xfrm>
          </p:grpSpPr>
          <p:sp>
            <p:nvSpPr>
              <p:cNvPr id="119" name="Google Shape;119;g127983c15b3_0_901"/>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127983c15b3_0_901"/>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27983c15b3_0_90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g127983c15b3_0_901"/>
            <p:cNvGrpSpPr/>
            <p:nvPr/>
          </p:nvGrpSpPr>
          <p:grpSpPr>
            <a:xfrm>
              <a:off x="6790514" y="118857"/>
              <a:ext cx="548700" cy="548700"/>
              <a:chOff x="6790514" y="118857"/>
              <a:chExt cx="548700" cy="548700"/>
            </a:xfrm>
          </p:grpSpPr>
          <p:sp>
            <p:nvSpPr>
              <p:cNvPr id="123" name="Google Shape;123;g127983c15b3_0_901"/>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127983c15b3_0_901"/>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g127983c15b3_0_901"/>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g127983c15b3_0_90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g127983c15b3_0_916"/>
          <p:cNvGrpSpPr/>
          <p:nvPr/>
        </p:nvGrpSpPr>
        <p:grpSpPr>
          <a:xfrm>
            <a:off x="625966" y="299376"/>
            <a:ext cx="999312" cy="999312"/>
            <a:chOff x="348199" y="179450"/>
            <a:chExt cx="1116300" cy="1116300"/>
          </a:xfrm>
        </p:grpSpPr>
        <p:sp>
          <p:nvSpPr>
            <p:cNvPr id="129" name="Google Shape;129;g127983c15b3_0_91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127983c15b3_0_91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g127983c15b3_0_916"/>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g127983c15b3_0_916"/>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g127983c15b3_0_916"/>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g127983c15b3_0_9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g127983c15b3_0_924"/>
          <p:cNvGrpSpPr/>
          <p:nvPr/>
        </p:nvGrpSpPr>
        <p:grpSpPr>
          <a:xfrm>
            <a:off x="713373" y="3847119"/>
            <a:ext cx="825392" cy="825392"/>
            <a:chOff x="348199" y="179450"/>
            <a:chExt cx="1116300" cy="1116300"/>
          </a:xfrm>
        </p:grpSpPr>
        <p:sp>
          <p:nvSpPr>
            <p:cNvPr id="137" name="Google Shape;137;g127983c15b3_0_92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27983c15b3_0_92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g127983c15b3_0_924"/>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g127983c15b3_0_9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g127983c15b3_0_7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g127983c15b3_0_79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g127983c15b3_0_79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273" name="Shape 273"/>
        <p:cNvGrpSpPr/>
        <p:nvPr/>
      </p:nvGrpSpPr>
      <p:grpSpPr>
        <a:xfrm>
          <a:off x="0" y="0"/>
          <a:ext cx="0" cy="0"/>
          <a:chOff x="0" y="0"/>
          <a:chExt cx="0" cy="0"/>
        </a:xfrm>
      </p:grpSpPr>
      <p:sp>
        <p:nvSpPr>
          <p:cNvPr id="274" name="Google Shape;274;g127fdc849b3_3_8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5" name="Google Shape;275;g127fdc849b3_3_89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276" name="Google Shape;276;g127fdc849b3_3_8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drive.google.com/file/d/1GvqVEoeyIFCL782iCq9sABKoyGxi-zXG/view" TargetMode="Externa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drive.google.com/file/d/13hoXoL-OLuQljHC2LDAZBToqafKJ8F-N/view" TargetMode="External"/><Relationship Id="rId4" Type="http://schemas.openxmlformats.org/officeDocument/2006/relationships/image" Target="../media/image5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githubhot.com/repo/ApolloAuto/apollo/issues/14374" TargetMode="External"/><Relationship Id="rId4" Type="http://schemas.openxmlformats.org/officeDocument/2006/relationships/hyperlink" Target="https://github.com/lgsvl/simulator/issues/143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27fdc849b3_3_940"/>
          <p:cNvSpPr txBox="1"/>
          <p:nvPr>
            <p:ph type="ctrTitle"/>
          </p:nvPr>
        </p:nvSpPr>
        <p:spPr>
          <a:xfrm>
            <a:off x="149100" y="-228600"/>
            <a:ext cx="8994900" cy="917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sz="3000">
                <a:solidFill>
                  <a:srgbClr val="FF9900"/>
                </a:solidFill>
              </a:rPr>
              <a:t>Autonomous Vehicles Simulation Testing</a:t>
            </a:r>
            <a:endParaRPr sz="3000">
              <a:solidFill>
                <a:srgbClr val="FF9900"/>
              </a:solidFill>
            </a:endParaRPr>
          </a:p>
        </p:txBody>
      </p:sp>
      <p:sp>
        <p:nvSpPr>
          <p:cNvPr id="323" name="Google Shape;323;g127fdc849b3_3_940"/>
          <p:cNvSpPr txBox="1"/>
          <p:nvPr>
            <p:ph idx="1" type="subTitle"/>
          </p:nvPr>
        </p:nvSpPr>
        <p:spPr>
          <a:xfrm>
            <a:off x="197850" y="4108825"/>
            <a:ext cx="8748300" cy="75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100"/>
              <a:buNone/>
            </a:pPr>
            <a:r>
              <a:rPr lang="en" sz="1900">
                <a:latin typeface="Times New Roman"/>
                <a:ea typeface="Times New Roman"/>
                <a:cs typeface="Times New Roman"/>
                <a:sym typeface="Times New Roman"/>
              </a:rPr>
              <a:t>Group Number #1 </a:t>
            </a:r>
            <a:r>
              <a:rPr b="1" lang="en" sz="1400">
                <a:latin typeface="Times New Roman"/>
                <a:ea typeface="Times New Roman"/>
                <a:cs typeface="Times New Roman"/>
                <a:sym typeface="Times New Roman"/>
              </a:rPr>
              <a:t>(CMPE 287)</a:t>
            </a:r>
            <a:endParaRPr sz="1900">
              <a:latin typeface="Times New Roman"/>
              <a:ea typeface="Times New Roman"/>
              <a:cs typeface="Times New Roman"/>
              <a:sym typeface="Times New Roman"/>
            </a:endParaRPr>
          </a:p>
          <a:p>
            <a:pPr indent="0" lvl="0" marL="0" marR="1458595" rtl="0" algn="ctr">
              <a:lnSpc>
                <a:spcPct val="120000"/>
              </a:lnSpc>
              <a:spcBef>
                <a:spcPts val="0"/>
              </a:spcBef>
              <a:spcAft>
                <a:spcPts val="0"/>
              </a:spcAft>
              <a:buNone/>
            </a:pPr>
            <a:r>
              <a:rPr b="1" lang="en" sz="1400">
                <a:solidFill>
                  <a:schemeClr val="accent4"/>
                </a:solidFill>
                <a:latin typeface="Times New Roman"/>
                <a:ea typeface="Times New Roman"/>
                <a:cs typeface="Times New Roman"/>
                <a:sym typeface="Times New Roman"/>
              </a:rPr>
              <a:t>                              Huyen</a:t>
            </a:r>
            <a:r>
              <a:rPr b="1" lang="en" sz="1400">
                <a:latin typeface="Times New Roman"/>
                <a:ea typeface="Times New Roman"/>
                <a:cs typeface="Times New Roman"/>
                <a:sym typeface="Times New Roman"/>
              </a:rPr>
              <a:t> Nguyen | </a:t>
            </a:r>
            <a:r>
              <a:rPr b="1" lang="en" sz="1400">
                <a:solidFill>
                  <a:schemeClr val="accent4"/>
                </a:solidFill>
                <a:latin typeface="Times New Roman"/>
                <a:ea typeface="Times New Roman"/>
                <a:cs typeface="Times New Roman"/>
                <a:sym typeface="Times New Roman"/>
              </a:rPr>
              <a:t>Prit </a:t>
            </a:r>
            <a:r>
              <a:rPr b="1" lang="en" sz="1400">
                <a:latin typeface="Times New Roman"/>
                <a:ea typeface="Times New Roman"/>
                <a:cs typeface="Times New Roman"/>
                <a:sym typeface="Times New Roman"/>
              </a:rPr>
              <a:t>Lakhani || </a:t>
            </a:r>
            <a:r>
              <a:rPr b="1" lang="en" sz="1400">
                <a:solidFill>
                  <a:schemeClr val="accent4"/>
                </a:solidFill>
                <a:latin typeface="Times New Roman"/>
                <a:ea typeface="Times New Roman"/>
                <a:cs typeface="Times New Roman"/>
                <a:sym typeface="Times New Roman"/>
              </a:rPr>
              <a:t>Richard</a:t>
            </a:r>
            <a:r>
              <a:rPr b="1" lang="en" sz="1400">
                <a:latin typeface="Times New Roman"/>
                <a:ea typeface="Times New Roman"/>
                <a:cs typeface="Times New Roman"/>
                <a:sym typeface="Times New Roman"/>
              </a:rPr>
              <a:t> Ngo | </a:t>
            </a:r>
            <a:r>
              <a:rPr b="1" lang="en" sz="1400">
                <a:solidFill>
                  <a:schemeClr val="accent4"/>
                </a:solidFill>
                <a:latin typeface="Times New Roman"/>
                <a:ea typeface="Times New Roman"/>
                <a:cs typeface="Times New Roman"/>
                <a:sym typeface="Times New Roman"/>
              </a:rPr>
              <a:t>Sudha</a:t>
            </a:r>
            <a:r>
              <a:rPr b="1" lang="en" sz="1400">
                <a:latin typeface="Times New Roman"/>
                <a:ea typeface="Times New Roman"/>
                <a:cs typeface="Times New Roman"/>
                <a:sym typeface="Times New Roman"/>
              </a:rPr>
              <a:t> Vijayakumar </a:t>
            </a:r>
            <a:endParaRPr b="1" sz="1400">
              <a:latin typeface="Times New Roman"/>
              <a:ea typeface="Times New Roman"/>
              <a:cs typeface="Times New Roman"/>
              <a:sym typeface="Times New Roman"/>
            </a:endParaRPr>
          </a:p>
        </p:txBody>
      </p:sp>
      <p:pic>
        <p:nvPicPr>
          <p:cNvPr id="324" name="Google Shape;324;g127fdc849b3_3_940"/>
          <p:cNvPicPr preferRelativeResize="0"/>
          <p:nvPr/>
        </p:nvPicPr>
        <p:blipFill>
          <a:blip r:embed="rId3">
            <a:alphaModFix/>
          </a:blip>
          <a:stretch>
            <a:fillRect/>
          </a:stretch>
        </p:blipFill>
        <p:spPr>
          <a:xfrm>
            <a:off x="1352113" y="724325"/>
            <a:ext cx="6439763" cy="3348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27fdc849b3_3_742"/>
          <p:cNvSpPr txBox="1"/>
          <p:nvPr>
            <p:ph type="ctrTitle"/>
          </p:nvPr>
        </p:nvSpPr>
        <p:spPr>
          <a:xfrm>
            <a:off x="133150" y="58300"/>
            <a:ext cx="8660700" cy="81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900">
                <a:solidFill>
                  <a:srgbClr val="FF9900"/>
                </a:solidFill>
              </a:rPr>
              <a:t>Autonomous Driving Architecture  </a:t>
            </a:r>
            <a:endParaRPr sz="3900">
              <a:solidFill>
                <a:srgbClr val="FF9900"/>
              </a:solidFill>
            </a:endParaRPr>
          </a:p>
        </p:txBody>
      </p:sp>
      <p:pic>
        <p:nvPicPr>
          <p:cNvPr id="391" name="Google Shape;391;g127fdc849b3_3_742"/>
          <p:cNvPicPr preferRelativeResize="0"/>
          <p:nvPr/>
        </p:nvPicPr>
        <p:blipFill rotWithShape="1">
          <a:blip r:embed="rId3">
            <a:alphaModFix/>
          </a:blip>
          <a:srcRect b="0" l="0" r="0" t="0"/>
          <a:stretch/>
        </p:blipFill>
        <p:spPr>
          <a:xfrm>
            <a:off x="30225" y="805425"/>
            <a:ext cx="9083525" cy="4136800"/>
          </a:xfrm>
          <a:prstGeom prst="rect">
            <a:avLst/>
          </a:prstGeom>
          <a:noFill/>
          <a:ln>
            <a:noFill/>
          </a:ln>
        </p:spPr>
      </p:pic>
      <p:sp>
        <p:nvSpPr>
          <p:cNvPr id="392" name="Google Shape;392;g127fdc849b3_3_742"/>
          <p:cNvSpPr txBox="1"/>
          <p:nvPr/>
        </p:nvSpPr>
        <p:spPr>
          <a:xfrm>
            <a:off x="287750" y="4789825"/>
            <a:ext cx="684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Times New Roman"/>
                <a:ea typeface="Times New Roman"/>
                <a:cs typeface="Times New Roman"/>
                <a:sym typeface="Times New Roman"/>
              </a:rPr>
              <a:t>Figure 02: High-level architecture of autonomous driving system and the role of the simulation  engine </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127fdc84e47_3_1"/>
          <p:cNvSpPr txBox="1"/>
          <p:nvPr>
            <p:ph type="ctrTitle"/>
          </p:nvPr>
        </p:nvSpPr>
        <p:spPr>
          <a:xfrm>
            <a:off x="1224175" y="159550"/>
            <a:ext cx="7501800" cy="83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4200">
                <a:solidFill>
                  <a:srgbClr val="FF9900"/>
                </a:solidFill>
              </a:rPr>
              <a:t>Apollo</a:t>
            </a:r>
            <a:r>
              <a:rPr lang="en" sz="2900">
                <a:solidFill>
                  <a:srgbClr val="FF9900"/>
                </a:solidFill>
              </a:rPr>
              <a:t> ~ </a:t>
            </a:r>
            <a:r>
              <a:rPr lang="en" sz="2200">
                <a:solidFill>
                  <a:srgbClr val="FFFFFF"/>
                </a:solidFill>
              </a:rPr>
              <a:t>A road towards driverless technology</a:t>
            </a:r>
            <a:endParaRPr sz="2200">
              <a:solidFill>
                <a:srgbClr val="FFFFFF"/>
              </a:solidFill>
            </a:endParaRPr>
          </a:p>
        </p:txBody>
      </p:sp>
      <p:pic>
        <p:nvPicPr>
          <p:cNvPr id="398" name="Google Shape;398;g127fdc84e47_3_1"/>
          <p:cNvPicPr preferRelativeResize="0"/>
          <p:nvPr/>
        </p:nvPicPr>
        <p:blipFill>
          <a:blip r:embed="rId3">
            <a:alphaModFix/>
          </a:blip>
          <a:stretch>
            <a:fillRect/>
          </a:stretch>
        </p:blipFill>
        <p:spPr>
          <a:xfrm>
            <a:off x="414600" y="246125"/>
            <a:ext cx="661150" cy="661150"/>
          </a:xfrm>
          <a:prstGeom prst="rect">
            <a:avLst/>
          </a:prstGeom>
          <a:noFill/>
          <a:ln>
            <a:noFill/>
          </a:ln>
        </p:spPr>
      </p:pic>
      <p:pic>
        <p:nvPicPr>
          <p:cNvPr id="399" name="Google Shape;399;g127fdc84e47_3_1"/>
          <p:cNvPicPr preferRelativeResize="0"/>
          <p:nvPr/>
        </p:nvPicPr>
        <p:blipFill>
          <a:blip r:embed="rId4">
            <a:alphaModFix/>
          </a:blip>
          <a:stretch>
            <a:fillRect/>
          </a:stretch>
        </p:blipFill>
        <p:spPr>
          <a:xfrm>
            <a:off x="152400" y="1146250"/>
            <a:ext cx="8839204" cy="2110533"/>
          </a:xfrm>
          <a:prstGeom prst="rect">
            <a:avLst/>
          </a:prstGeom>
          <a:noFill/>
          <a:ln>
            <a:noFill/>
          </a:ln>
        </p:spPr>
      </p:pic>
      <p:pic>
        <p:nvPicPr>
          <p:cNvPr id="400" name="Google Shape;400;g127fdc84e47_3_1"/>
          <p:cNvPicPr preferRelativeResize="0"/>
          <p:nvPr/>
        </p:nvPicPr>
        <p:blipFill>
          <a:blip r:embed="rId5">
            <a:alphaModFix/>
          </a:blip>
          <a:stretch>
            <a:fillRect/>
          </a:stretch>
        </p:blipFill>
        <p:spPr>
          <a:xfrm>
            <a:off x="324437" y="3790400"/>
            <a:ext cx="1833575" cy="1038625"/>
          </a:xfrm>
          <a:prstGeom prst="rect">
            <a:avLst/>
          </a:prstGeom>
          <a:noFill/>
          <a:ln>
            <a:noFill/>
          </a:ln>
        </p:spPr>
      </p:pic>
      <p:sp>
        <p:nvSpPr>
          <p:cNvPr id="401" name="Google Shape;401;g127fdc84e47_3_1"/>
          <p:cNvSpPr txBox="1"/>
          <p:nvPr/>
        </p:nvSpPr>
        <p:spPr>
          <a:xfrm>
            <a:off x="324200" y="3350425"/>
            <a:ext cx="1833600" cy="369300"/>
          </a:xfrm>
          <a:prstGeom prst="rect">
            <a:avLst/>
          </a:prstGeom>
          <a:solidFill>
            <a:srgbClr val="0E101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9900"/>
                </a:solidFill>
              </a:rPr>
              <a:t>Developed by</a:t>
            </a:r>
            <a:endParaRPr sz="1200">
              <a:solidFill>
                <a:srgbClr val="FF9900"/>
              </a:solidFill>
            </a:endParaRPr>
          </a:p>
        </p:txBody>
      </p:sp>
      <p:sp>
        <p:nvSpPr>
          <p:cNvPr id="402" name="Google Shape;402;g127fdc84e47_3_1"/>
          <p:cNvSpPr txBox="1"/>
          <p:nvPr>
            <p:ph idx="1" type="subTitle"/>
          </p:nvPr>
        </p:nvSpPr>
        <p:spPr>
          <a:xfrm>
            <a:off x="2293825" y="3350425"/>
            <a:ext cx="3620400" cy="1715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700">
                <a:solidFill>
                  <a:srgbClr val="FF9900"/>
                </a:solidFill>
                <a:highlight>
                  <a:srgbClr val="0E101A"/>
                </a:highlight>
              </a:rPr>
              <a:t>High</a:t>
            </a:r>
            <a:r>
              <a:rPr lang="en" sz="1000"/>
              <a:t> performance, </a:t>
            </a:r>
            <a:r>
              <a:rPr lang="en" sz="1700">
                <a:solidFill>
                  <a:srgbClr val="FF9900"/>
                </a:solidFill>
                <a:highlight>
                  <a:srgbClr val="0E101A"/>
                </a:highlight>
              </a:rPr>
              <a:t>flexible</a:t>
            </a:r>
            <a:r>
              <a:rPr lang="en" sz="1000"/>
              <a:t> architecture which accelerates </a:t>
            </a:r>
            <a:endParaRPr sz="1000"/>
          </a:p>
          <a:p>
            <a:pPr indent="-292100" lvl="0" marL="914400" rtl="0" algn="l">
              <a:lnSpc>
                <a:spcPct val="115000"/>
              </a:lnSpc>
              <a:spcBef>
                <a:spcPts val="0"/>
              </a:spcBef>
              <a:spcAft>
                <a:spcPts val="0"/>
              </a:spcAft>
              <a:buSzPts val="1000"/>
              <a:buChar char="❖"/>
            </a:pPr>
            <a:r>
              <a:rPr lang="en" sz="1000"/>
              <a:t>Development</a:t>
            </a:r>
            <a:endParaRPr sz="1000"/>
          </a:p>
          <a:p>
            <a:pPr indent="-292100" lvl="0" marL="914400" rtl="0" algn="l">
              <a:lnSpc>
                <a:spcPct val="115000"/>
              </a:lnSpc>
              <a:spcBef>
                <a:spcPts val="0"/>
              </a:spcBef>
              <a:spcAft>
                <a:spcPts val="0"/>
              </a:spcAft>
              <a:buSzPts val="1000"/>
              <a:buChar char="❖"/>
            </a:pPr>
            <a:r>
              <a:rPr lang="en" sz="1000"/>
              <a:t>Testing</a:t>
            </a:r>
            <a:endParaRPr sz="1000"/>
          </a:p>
          <a:p>
            <a:pPr indent="-292100" lvl="0" marL="914400" rtl="0" algn="l">
              <a:lnSpc>
                <a:spcPct val="115000"/>
              </a:lnSpc>
              <a:spcBef>
                <a:spcPts val="0"/>
              </a:spcBef>
              <a:spcAft>
                <a:spcPts val="0"/>
              </a:spcAft>
              <a:buSzPts val="1000"/>
              <a:buChar char="❖"/>
            </a:pPr>
            <a:r>
              <a:rPr lang="en" sz="1000"/>
              <a:t>Deployment </a:t>
            </a:r>
            <a:endParaRPr sz="1000"/>
          </a:p>
          <a:p>
            <a:pPr indent="0" lvl="0" marL="457200" rtl="0" algn="l">
              <a:lnSpc>
                <a:spcPct val="115000"/>
              </a:lnSpc>
              <a:spcBef>
                <a:spcPts val="0"/>
              </a:spcBef>
              <a:spcAft>
                <a:spcPts val="0"/>
              </a:spcAft>
              <a:buNone/>
            </a:pPr>
            <a:r>
              <a:t/>
            </a:r>
            <a:endParaRPr sz="1000"/>
          </a:p>
          <a:p>
            <a:pPr indent="0" lvl="0" marL="457200" rtl="0" algn="l">
              <a:lnSpc>
                <a:spcPct val="115000"/>
              </a:lnSpc>
              <a:spcBef>
                <a:spcPts val="0"/>
              </a:spcBef>
              <a:spcAft>
                <a:spcPts val="0"/>
              </a:spcAft>
              <a:buNone/>
            </a:pPr>
            <a:r>
              <a:rPr b="1" lang="en" sz="1900"/>
              <a:t>open</a:t>
            </a:r>
            <a:r>
              <a:rPr lang="en" sz="1000"/>
              <a:t> </a:t>
            </a:r>
            <a:r>
              <a:rPr lang="en" sz="1800">
                <a:solidFill>
                  <a:srgbClr val="FF9900"/>
                </a:solidFill>
                <a:highlight>
                  <a:srgbClr val="0E101A"/>
                </a:highlight>
              </a:rPr>
              <a:t>Autonomous </a:t>
            </a:r>
            <a:r>
              <a:rPr lang="en" sz="1000"/>
              <a:t>driving platform</a:t>
            </a:r>
            <a:endParaRPr sz="800">
              <a:solidFill>
                <a:srgbClr val="FF9900"/>
              </a:solidFill>
              <a:highlight>
                <a:srgbClr val="0E101A"/>
              </a:highlight>
              <a:latin typeface="Arial"/>
              <a:ea typeface="Arial"/>
              <a:cs typeface="Arial"/>
              <a:sym typeface="Arial"/>
            </a:endParaRPr>
          </a:p>
          <a:p>
            <a:pPr indent="0" lvl="0" marL="457200" rtl="0" algn="l">
              <a:lnSpc>
                <a:spcPct val="115000"/>
              </a:lnSpc>
              <a:spcBef>
                <a:spcPts val="1200"/>
              </a:spcBef>
              <a:spcAft>
                <a:spcPts val="1200"/>
              </a:spcAft>
              <a:buSzPts val="1800"/>
              <a:buNone/>
            </a:pPr>
            <a:r>
              <a:t/>
            </a:r>
            <a:endParaRPr sz="700"/>
          </a:p>
        </p:txBody>
      </p:sp>
      <p:sp>
        <p:nvSpPr>
          <p:cNvPr id="403" name="Google Shape;403;g127fdc84e47_3_1"/>
          <p:cNvSpPr txBox="1"/>
          <p:nvPr>
            <p:ph idx="1" type="subTitle"/>
          </p:nvPr>
        </p:nvSpPr>
        <p:spPr>
          <a:xfrm>
            <a:off x="5777700" y="3688825"/>
            <a:ext cx="3366300" cy="1038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700">
                <a:solidFill>
                  <a:srgbClr val="FF9900"/>
                </a:solidFill>
                <a:highlight>
                  <a:srgbClr val="0E101A"/>
                </a:highlight>
              </a:rPr>
              <a:t>Powerful deep learning models</a:t>
            </a:r>
            <a:r>
              <a:rPr lang="en" sz="1700">
                <a:solidFill>
                  <a:srgbClr val="FF9900"/>
                </a:solidFill>
              </a:rPr>
              <a:t> </a:t>
            </a:r>
            <a:r>
              <a:rPr lang="en" sz="1000"/>
              <a:t> for, </a:t>
            </a:r>
            <a:endParaRPr sz="1000"/>
          </a:p>
          <a:p>
            <a:pPr indent="-292100" lvl="0" marL="914400" rtl="0" algn="l">
              <a:lnSpc>
                <a:spcPct val="115000"/>
              </a:lnSpc>
              <a:spcBef>
                <a:spcPts val="0"/>
              </a:spcBef>
              <a:spcAft>
                <a:spcPts val="0"/>
              </a:spcAft>
              <a:buSzPts val="1000"/>
              <a:buChar char="❖"/>
            </a:pPr>
            <a:r>
              <a:rPr lang="en" sz="1000"/>
              <a:t>Perception</a:t>
            </a:r>
            <a:endParaRPr sz="1000"/>
          </a:p>
          <a:p>
            <a:pPr indent="-292100" lvl="0" marL="914400" rtl="0" algn="l">
              <a:lnSpc>
                <a:spcPct val="115000"/>
              </a:lnSpc>
              <a:spcBef>
                <a:spcPts val="0"/>
              </a:spcBef>
              <a:spcAft>
                <a:spcPts val="0"/>
              </a:spcAft>
              <a:buSzPts val="1000"/>
              <a:buChar char="❖"/>
            </a:pPr>
            <a:r>
              <a:rPr lang="en" sz="1000"/>
              <a:t>Prediction</a:t>
            </a:r>
            <a:endParaRPr sz="1000"/>
          </a:p>
          <a:p>
            <a:pPr indent="-292100" lvl="0" marL="914400" rtl="0" algn="l">
              <a:lnSpc>
                <a:spcPct val="115000"/>
              </a:lnSpc>
              <a:spcBef>
                <a:spcPts val="0"/>
              </a:spcBef>
              <a:spcAft>
                <a:spcPts val="0"/>
              </a:spcAft>
              <a:buSzPts val="1000"/>
              <a:buChar char="❖"/>
            </a:pPr>
            <a:r>
              <a:rPr lang="en" sz="1000"/>
              <a:t>Planning </a:t>
            </a:r>
            <a:endParaRPr sz="1000"/>
          </a:p>
          <a:p>
            <a:pPr indent="0" lvl="0" marL="457200" rtl="0" algn="l">
              <a:lnSpc>
                <a:spcPct val="115000"/>
              </a:lnSpc>
              <a:spcBef>
                <a:spcPts val="0"/>
              </a:spcBef>
              <a:spcAft>
                <a:spcPts val="0"/>
              </a:spcAft>
              <a:buNone/>
            </a:pPr>
            <a:r>
              <a:t/>
            </a:r>
            <a:endParaRPr sz="1000"/>
          </a:p>
          <a:p>
            <a:pPr indent="0" lvl="0" marL="457200" rtl="0" algn="l">
              <a:lnSpc>
                <a:spcPct val="115000"/>
              </a:lnSpc>
              <a:spcBef>
                <a:spcPts val="1200"/>
              </a:spcBef>
              <a:spcAft>
                <a:spcPts val="1200"/>
              </a:spcAft>
              <a:buSzPts val="1800"/>
              <a:buNone/>
            </a:pPr>
            <a:r>
              <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27fdc849b3_3_748"/>
          <p:cNvSpPr txBox="1"/>
          <p:nvPr>
            <p:ph type="ctrTitle"/>
          </p:nvPr>
        </p:nvSpPr>
        <p:spPr>
          <a:xfrm>
            <a:off x="1224175" y="159550"/>
            <a:ext cx="7501800" cy="83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4200">
                <a:solidFill>
                  <a:srgbClr val="FF9900"/>
                </a:solidFill>
              </a:rPr>
              <a:t>Apollo</a:t>
            </a:r>
            <a:r>
              <a:rPr lang="en" sz="2900">
                <a:solidFill>
                  <a:srgbClr val="FF9900"/>
                </a:solidFill>
              </a:rPr>
              <a:t> ~ </a:t>
            </a:r>
            <a:r>
              <a:rPr lang="en" sz="2200">
                <a:solidFill>
                  <a:srgbClr val="FFFFFF"/>
                </a:solidFill>
              </a:rPr>
              <a:t>A road towards driverless technology</a:t>
            </a:r>
            <a:endParaRPr sz="2200">
              <a:solidFill>
                <a:srgbClr val="FFFFFF"/>
              </a:solidFill>
            </a:endParaRPr>
          </a:p>
        </p:txBody>
      </p:sp>
      <p:pic>
        <p:nvPicPr>
          <p:cNvPr id="409" name="Google Shape;409;g127fdc849b3_3_748"/>
          <p:cNvPicPr preferRelativeResize="0"/>
          <p:nvPr/>
        </p:nvPicPr>
        <p:blipFill>
          <a:blip r:embed="rId3">
            <a:alphaModFix/>
          </a:blip>
          <a:stretch>
            <a:fillRect/>
          </a:stretch>
        </p:blipFill>
        <p:spPr>
          <a:xfrm>
            <a:off x="414600" y="246125"/>
            <a:ext cx="661150" cy="661150"/>
          </a:xfrm>
          <a:prstGeom prst="rect">
            <a:avLst/>
          </a:prstGeom>
          <a:noFill/>
          <a:ln>
            <a:noFill/>
          </a:ln>
        </p:spPr>
      </p:pic>
      <p:sp>
        <p:nvSpPr>
          <p:cNvPr id="410" name="Google Shape;410;g127fdc849b3_3_748"/>
          <p:cNvSpPr txBox="1"/>
          <p:nvPr>
            <p:ph idx="1" type="subTitle"/>
          </p:nvPr>
        </p:nvSpPr>
        <p:spPr>
          <a:xfrm>
            <a:off x="997625" y="1251063"/>
            <a:ext cx="2999700" cy="14655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700">
                <a:solidFill>
                  <a:srgbClr val="FF9900"/>
                </a:solidFill>
              </a:rPr>
              <a:t>Teleoperation with DreamView Integration</a:t>
            </a:r>
            <a:endParaRPr sz="1000"/>
          </a:p>
          <a:p>
            <a:pPr indent="-292100" lvl="0" marL="914400" rtl="0" algn="l">
              <a:lnSpc>
                <a:spcPct val="115000"/>
              </a:lnSpc>
              <a:spcBef>
                <a:spcPts val="0"/>
              </a:spcBef>
              <a:spcAft>
                <a:spcPts val="0"/>
              </a:spcAft>
              <a:buSzPts val="1000"/>
              <a:buChar char="❖"/>
            </a:pPr>
            <a:r>
              <a:rPr lang="en" sz="1000"/>
              <a:t>Custom audio/ video and network module integration</a:t>
            </a:r>
            <a:endParaRPr sz="1000"/>
          </a:p>
          <a:p>
            <a:pPr indent="-292100" lvl="0" marL="914400" rtl="0" algn="l">
              <a:lnSpc>
                <a:spcPct val="115000"/>
              </a:lnSpc>
              <a:spcBef>
                <a:spcPts val="0"/>
              </a:spcBef>
              <a:spcAft>
                <a:spcPts val="0"/>
              </a:spcAft>
              <a:buSzPts val="1000"/>
              <a:buChar char="❖"/>
            </a:pPr>
            <a:r>
              <a:rPr lang="en" sz="1000"/>
              <a:t>Audio-based emergency vehicle detection </a:t>
            </a:r>
            <a:endParaRPr sz="1000"/>
          </a:p>
          <a:p>
            <a:pPr indent="0" lvl="0" marL="457200" rtl="0" algn="l">
              <a:lnSpc>
                <a:spcPct val="115000"/>
              </a:lnSpc>
              <a:spcBef>
                <a:spcPts val="0"/>
              </a:spcBef>
              <a:spcAft>
                <a:spcPts val="0"/>
              </a:spcAft>
              <a:buNone/>
            </a:pPr>
            <a:r>
              <a:t/>
            </a:r>
            <a:endParaRPr sz="1000"/>
          </a:p>
          <a:p>
            <a:pPr indent="0" lvl="0" marL="457200" rtl="0" algn="l">
              <a:lnSpc>
                <a:spcPct val="115000"/>
              </a:lnSpc>
              <a:spcBef>
                <a:spcPts val="1200"/>
              </a:spcBef>
              <a:spcAft>
                <a:spcPts val="1200"/>
              </a:spcAft>
              <a:buSzPts val="1800"/>
              <a:buNone/>
            </a:pPr>
            <a:r>
              <a:t/>
            </a:r>
            <a:endParaRPr sz="700"/>
          </a:p>
        </p:txBody>
      </p:sp>
      <p:sp>
        <p:nvSpPr>
          <p:cNvPr id="411" name="Google Shape;411;g127fdc849b3_3_748"/>
          <p:cNvSpPr txBox="1"/>
          <p:nvPr>
            <p:ph idx="1" type="subTitle"/>
          </p:nvPr>
        </p:nvSpPr>
        <p:spPr>
          <a:xfrm>
            <a:off x="4473575" y="1251075"/>
            <a:ext cx="2999700" cy="1465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FF9900"/>
                </a:solidFill>
              </a:rPr>
              <a:t>Upgraded dev environment</a:t>
            </a:r>
            <a:endParaRPr sz="1700">
              <a:solidFill>
                <a:srgbClr val="FF9900"/>
              </a:solidFill>
            </a:endParaRPr>
          </a:p>
          <a:p>
            <a:pPr indent="-292100" lvl="0" marL="914400" rtl="0" algn="l">
              <a:lnSpc>
                <a:spcPct val="115000"/>
              </a:lnSpc>
              <a:spcBef>
                <a:spcPts val="0"/>
              </a:spcBef>
              <a:spcAft>
                <a:spcPts val="0"/>
              </a:spcAft>
              <a:buSzPts val="1000"/>
              <a:buChar char="❖"/>
            </a:pPr>
            <a:r>
              <a:rPr lang="en" sz="1000"/>
              <a:t>C++</a:t>
            </a:r>
            <a:endParaRPr sz="1000"/>
          </a:p>
          <a:p>
            <a:pPr indent="-292100" lvl="0" marL="914400" rtl="0" algn="l">
              <a:lnSpc>
                <a:spcPct val="115000"/>
              </a:lnSpc>
              <a:spcBef>
                <a:spcPts val="0"/>
              </a:spcBef>
              <a:spcAft>
                <a:spcPts val="0"/>
              </a:spcAft>
              <a:buSzPts val="1000"/>
              <a:buChar char="❖"/>
            </a:pPr>
            <a:r>
              <a:rPr lang="en" sz="1000"/>
              <a:t>Python 3.6</a:t>
            </a:r>
            <a:endParaRPr sz="1000"/>
          </a:p>
          <a:p>
            <a:pPr indent="-292100" lvl="0" marL="914400" rtl="0" algn="l">
              <a:lnSpc>
                <a:spcPct val="115000"/>
              </a:lnSpc>
              <a:spcBef>
                <a:spcPts val="0"/>
              </a:spcBef>
              <a:spcAft>
                <a:spcPts val="0"/>
              </a:spcAft>
              <a:buSzPts val="1000"/>
              <a:buChar char="❖"/>
            </a:pPr>
            <a:r>
              <a:rPr lang="en" sz="1000"/>
              <a:t>Bszel 3.4</a:t>
            </a:r>
            <a:endParaRPr sz="1000"/>
          </a:p>
          <a:p>
            <a:pPr indent="-292100" lvl="0" marL="914400" rtl="0" algn="l">
              <a:lnSpc>
                <a:spcPct val="115000"/>
              </a:lnSpc>
              <a:spcBef>
                <a:spcPts val="0"/>
              </a:spcBef>
              <a:spcAft>
                <a:spcPts val="0"/>
              </a:spcAft>
              <a:buSzPts val="1000"/>
              <a:buChar char="❖"/>
            </a:pPr>
            <a:r>
              <a:rPr lang="en" sz="1000"/>
              <a:t>GCC 7.5</a:t>
            </a:r>
            <a:endParaRPr sz="1000"/>
          </a:p>
          <a:p>
            <a:pPr indent="-292100" lvl="0" marL="914400" rtl="0" algn="l">
              <a:lnSpc>
                <a:spcPct val="115000"/>
              </a:lnSpc>
              <a:spcBef>
                <a:spcPts val="0"/>
              </a:spcBef>
              <a:spcAft>
                <a:spcPts val="0"/>
              </a:spcAft>
              <a:buSzPts val="1000"/>
              <a:buChar char="❖"/>
            </a:pPr>
            <a:r>
              <a:rPr lang="en" sz="1000"/>
              <a:t>PCL TensorTR, PyTorch</a:t>
            </a:r>
            <a:endParaRPr sz="1000"/>
          </a:p>
          <a:p>
            <a:pPr indent="0" lvl="0" marL="457200" rtl="0" algn="l">
              <a:lnSpc>
                <a:spcPct val="115000"/>
              </a:lnSpc>
              <a:spcBef>
                <a:spcPts val="0"/>
              </a:spcBef>
              <a:spcAft>
                <a:spcPts val="0"/>
              </a:spcAft>
              <a:buNone/>
            </a:pPr>
            <a:r>
              <a:t/>
            </a:r>
            <a:endParaRPr sz="1000"/>
          </a:p>
          <a:p>
            <a:pPr indent="0" lvl="0" marL="457200" rtl="0" algn="l">
              <a:lnSpc>
                <a:spcPct val="115000"/>
              </a:lnSpc>
              <a:spcBef>
                <a:spcPts val="1200"/>
              </a:spcBef>
              <a:spcAft>
                <a:spcPts val="1200"/>
              </a:spcAft>
              <a:buSzPts val="1800"/>
              <a:buNone/>
            </a:pPr>
            <a:r>
              <a:t/>
            </a:r>
            <a:endParaRPr sz="700"/>
          </a:p>
        </p:txBody>
      </p:sp>
      <p:sp>
        <p:nvSpPr>
          <p:cNvPr id="412" name="Google Shape;412;g127fdc849b3_3_748"/>
          <p:cNvSpPr txBox="1"/>
          <p:nvPr>
            <p:ph idx="1" type="subTitle"/>
          </p:nvPr>
        </p:nvSpPr>
        <p:spPr>
          <a:xfrm>
            <a:off x="2625450" y="2973800"/>
            <a:ext cx="3893100" cy="1465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FF9900"/>
                </a:solidFill>
              </a:rPr>
              <a:t>New data pipelines</a:t>
            </a:r>
            <a:endParaRPr sz="1700">
              <a:solidFill>
                <a:srgbClr val="FF9900"/>
              </a:solidFill>
            </a:endParaRPr>
          </a:p>
          <a:p>
            <a:pPr indent="-292100" lvl="0" marL="914400" rtl="0" algn="l">
              <a:lnSpc>
                <a:spcPct val="115000"/>
              </a:lnSpc>
              <a:spcBef>
                <a:spcPts val="0"/>
              </a:spcBef>
              <a:spcAft>
                <a:spcPts val="0"/>
              </a:spcAft>
              <a:buSzPts val="1000"/>
              <a:buChar char="❖"/>
            </a:pPr>
            <a:r>
              <a:rPr lang="en" sz="1000"/>
              <a:t>Cloud integrations</a:t>
            </a:r>
            <a:endParaRPr sz="1000"/>
          </a:p>
          <a:p>
            <a:pPr indent="-292100" lvl="0" marL="914400" rtl="0" algn="l">
              <a:lnSpc>
                <a:spcPct val="115000"/>
              </a:lnSpc>
              <a:spcBef>
                <a:spcPts val="0"/>
              </a:spcBef>
              <a:spcAft>
                <a:spcPts val="0"/>
              </a:spcAft>
              <a:buSzPts val="1000"/>
              <a:buChar char="❖"/>
            </a:pPr>
            <a:r>
              <a:rPr lang="en" sz="1000"/>
              <a:t>Vehicle dynamic model training</a:t>
            </a:r>
            <a:endParaRPr sz="1000"/>
          </a:p>
          <a:p>
            <a:pPr indent="-292100" lvl="0" marL="914400" rtl="0" algn="l">
              <a:lnSpc>
                <a:spcPct val="115000"/>
              </a:lnSpc>
              <a:spcBef>
                <a:spcPts val="0"/>
              </a:spcBef>
              <a:spcAft>
                <a:spcPts val="0"/>
              </a:spcAft>
              <a:buSzPts val="1000"/>
              <a:buChar char="❖"/>
            </a:pPr>
            <a:r>
              <a:rPr lang="en" sz="1000"/>
              <a:t>Semantic map-based low-speed obstacle prediction</a:t>
            </a:r>
            <a:endParaRPr sz="1000"/>
          </a:p>
          <a:p>
            <a:pPr indent="-292100" lvl="0" marL="914400" rtl="0" algn="l">
              <a:lnSpc>
                <a:spcPct val="115000"/>
              </a:lnSpc>
              <a:spcBef>
                <a:spcPts val="0"/>
              </a:spcBef>
              <a:spcAft>
                <a:spcPts val="0"/>
              </a:spcAft>
              <a:buSzPts val="1000"/>
              <a:buChar char="❖"/>
            </a:pPr>
            <a:r>
              <a:rPr lang="en" sz="1000"/>
              <a:t>Point-pillar based obstacle detection</a:t>
            </a:r>
            <a:endParaRPr sz="1000"/>
          </a:p>
          <a:p>
            <a:pPr indent="0" lvl="0" marL="457200" rtl="0" algn="l">
              <a:lnSpc>
                <a:spcPct val="115000"/>
              </a:lnSpc>
              <a:spcBef>
                <a:spcPts val="0"/>
              </a:spcBef>
              <a:spcAft>
                <a:spcPts val="0"/>
              </a:spcAft>
              <a:buNone/>
            </a:pPr>
            <a:r>
              <a:t/>
            </a:r>
            <a:endParaRPr sz="1000"/>
          </a:p>
          <a:p>
            <a:pPr indent="0" lvl="0" marL="457200" rtl="0" algn="l">
              <a:lnSpc>
                <a:spcPct val="115000"/>
              </a:lnSpc>
              <a:spcBef>
                <a:spcPts val="1200"/>
              </a:spcBef>
              <a:spcAft>
                <a:spcPts val="1200"/>
              </a:spcAft>
              <a:buSzPts val="1800"/>
              <a:buNone/>
            </a:pPr>
            <a:r>
              <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127fdc849b3_3_754"/>
          <p:cNvSpPr txBox="1"/>
          <p:nvPr>
            <p:ph type="ctrTitle"/>
          </p:nvPr>
        </p:nvSpPr>
        <p:spPr>
          <a:xfrm>
            <a:off x="392250" y="58300"/>
            <a:ext cx="7824300" cy="82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FF9900"/>
                </a:solidFill>
              </a:rPr>
              <a:t>Apollo 6.0 Architecture Overview</a:t>
            </a:r>
            <a:endParaRPr>
              <a:solidFill>
                <a:srgbClr val="FF9900"/>
              </a:solidFill>
            </a:endParaRPr>
          </a:p>
        </p:txBody>
      </p:sp>
      <p:sp>
        <p:nvSpPr>
          <p:cNvPr id="418" name="Google Shape;418;g127fdc849b3_3_754"/>
          <p:cNvSpPr txBox="1"/>
          <p:nvPr/>
        </p:nvSpPr>
        <p:spPr>
          <a:xfrm>
            <a:off x="215900" y="4694750"/>
            <a:ext cx="463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Times New Roman"/>
                <a:ea typeface="Times New Roman"/>
                <a:cs typeface="Times New Roman"/>
                <a:sym typeface="Times New Roman"/>
              </a:rPr>
              <a:t>Figure 03:  Apollo 6.0 Overview </a:t>
            </a:r>
            <a:endParaRPr b="0" i="0" sz="1400" u="none" cap="none" strike="noStrike">
              <a:solidFill>
                <a:schemeClr val="lt1"/>
              </a:solidFill>
              <a:latin typeface="Arial"/>
              <a:ea typeface="Arial"/>
              <a:cs typeface="Arial"/>
              <a:sym typeface="Arial"/>
            </a:endParaRPr>
          </a:p>
        </p:txBody>
      </p:sp>
      <p:pic>
        <p:nvPicPr>
          <p:cNvPr id="419" name="Google Shape;419;g127fdc849b3_3_754"/>
          <p:cNvPicPr preferRelativeResize="0"/>
          <p:nvPr/>
        </p:nvPicPr>
        <p:blipFill rotWithShape="1">
          <a:blip r:embed="rId3">
            <a:alphaModFix/>
          </a:blip>
          <a:srcRect b="0" l="0" r="0" t="0"/>
          <a:stretch/>
        </p:blipFill>
        <p:spPr>
          <a:xfrm>
            <a:off x="152400" y="1114000"/>
            <a:ext cx="8803474" cy="3702301"/>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g127fdc849b3_3_760"/>
          <p:cNvPicPr preferRelativeResize="0"/>
          <p:nvPr/>
        </p:nvPicPr>
        <p:blipFill>
          <a:blip r:embed="rId3">
            <a:alphaModFix/>
          </a:blip>
          <a:stretch>
            <a:fillRect/>
          </a:stretch>
        </p:blipFill>
        <p:spPr>
          <a:xfrm>
            <a:off x="715418" y="0"/>
            <a:ext cx="7837716" cy="5143501"/>
          </a:xfrm>
          <a:prstGeom prst="rect">
            <a:avLst/>
          </a:prstGeom>
          <a:noFill/>
          <a:ln>
            <a:noFill/>
          </a:ln>
        </p:spPr>
      </p:pic>
      <p:sp>
        <p:nvSpPr>
          <p:cNvPr id="425" name="Google Shape;425;g127fdc849b3_3_760"/>
          <p:cNvSpPr txBox="1"/>
          <p:nvPr/>
        </p:nvSpPr>
        <p:spPr>
          <a:xfrm>
            <a:off x="1279800" y="1090425"/>
            <a:ext cx="6535200" cy="3393300"/>
          </a:xfrm>
          <a:prstGeom prst="rect">
            <a:avLst/>
          </a:prstGeom>
          <a:solidFill>
            <a:schemeClr val="lt1"/>
          </a:solidFill>
          <a:ln>
            <a:noFill/>
          </a:ln>
        </p:spPr>
        <p:txBody>
          <a:bodyPr anchorCtr="0" anchor="t" bIns="91425" lIns="91425" spcFirstLastPara="1" rIns="91425" wrap="square" tIns="91425">
            <a:spAutoFit/>
          </a:bodyPr>
          <a:lstStyle/>
          <a:p>
            <a:pPr indent="-361950" lvl="0" marL="457200" marR="0" rtl="0" algn="l">
              <a:lnSpc>
                <a:spcPct val="115000"/>
              </a:lnSpc>
              <a:spcBef>
                <a:spcPts val="0"/>
              </a:spcBef>
              <a:spcAft>
                <a:spcPts val="0"/>
              </a:spcAft>
              <a:buClr>
                <a:schemeClr val="lt2"/>
              </a:buClr>
              <a:buSzPts val="2100"/>
              <a:buChar char="●"/>
            </a:pPr>
            <a:r>
              <a:rPr lang="en" sz="2100">
                <a:solidFill>
                  <a:schemeClr val="lt2"/>
                </a:solidFill>
              </a:rPr>
              <a:t>Link: </a:t>
            </a:r>
            <a:r>
              <a:rPr lang="en" sz="1600" u="sng">
                <a:solidFill>
                  <a:srgbClr val="6D9EEB"/>
                </a:solidFill>
              </a:rPr>
              <a:t>http://aitest-env.eba-mnz322b9.us-east-2.elasticbeanstalk.com</a:t>
            </a:r>
            <a:endParaRPr sz="1600" u="sng">
              <a:solidFill>
                <a:srgbClr val="6D9EEB"/>
              </a:solidFill>
            </a:endParaRPr>
          </a:p>
          <a:p>
            <a:pPr indent="-361950" lvl="0" marL="457200" marR="0" rtl="0" algn="l">
              <a:lnSpc>
                <a:spcPct val="115000"/>
              </a:lnSpc>
              <a:spcBef>
                <a:spcPts val="0"/>
              </a:spcBef>
              <a:spcAft>
                <a:spcPts val="0"/>
              </a:spcAft>
              <a:buClr>
                <a:schemeClr val="lt2"/>
              </a:buClr>
              <a:buSzPts val="2100"/>
              <a:buChar char="●"/>
            </a:pPr>
            <a:r>
              <a:rPr lang="en" sz="2100">
                <a:solidFill>
                  <a:schemeClr val="lt2"/>
                </a:solidFill>
              </a:rPr>
              <a:t>Used to generate:</a:t>
            </a:r>
            <a:endParaRPr sz="2100">
              <a:solidFill>
                <a:schemeClr val="lt2"/>
              </a:solidFill>
            </a:endParaRPr>
          </a:p>
          <a:p>
            <a:pPr indent="-361950" lvl="1" marL="914400" marR="0" rtl="0" algn="l">
              <a:lnSpc>
                <a:spcPct val="115000"/>
              </a:lnSpc>
              <a:spcBef>
                <a:spcPts val="0"/>
              </a:spcBef>
              <a:spcAft>
                <a:spcPts val="0"/>
              </a:spcAft>
              <a:buClr>
                <a:schemeClr val="lt2"/>
              </a:buClr>
              <a:buSzPts val="2100"/>
              <a:buChar char="○"/>
            </a:pPr>
            <a:r>
              <a:rPr lang="en" sz="2100">
                <a:solidFill>
                  <a:schemeClr val="lt2"/>
                </a:solidFill>
              </a:rPr>
              <a:t>Context  Classification Tree</a:t>
            </a:r>
            <a:endParaRPr sz="2100">
              <a:solidFill>
                <a:schemeClr val="lt2"/>
              </a:solidFill>
            </a:endParaRPr>
          </a:p>
          <a:p>
            <a:pPr indent="-361950" lvl="1" marL="914400" marR="0" rtl="0" algn="l">
              <a:lnSpc>
                <a:spcPct val="115000"/>
              </a:lnSpc>
              <a:spcBef>
                <a:spcPts val="0"/>
              </a:spcBef>
              <a:spcAft>
                <a:spcPts val="0"/>
              </a:spcAft>
              <a:buClr>
                <a:schemeClr val="lt2"/>
              </a:buClr>
              <a:buSzPts val="2100"/>
              <a:buChar char="○"/>
            </a:pPr>
            <a:r>
              <a:rPr lang="en" sz="2100">
                <a:solidFill>
                  <a:schemeClr val="lt2"/>
                </a:solidFill>
              </a:rPr>
              <a:t>Input Classification Tree</a:t>
            </a:r>
            <a:endParaRPr sz="2100">
              <a:solidFill>
                <a:schemeClr val="lt2"/>
              </a:solidFill>
            </a:endParaRPr>
          </a:p>
          <a:p>
            <a:pPr indent="-361950" lvl="1" marL="914400" marR="0" rtl="0" algn="l">
              <a:lnSpc>
                <a:spcPct val="115000"/>
              </a:lnSpc>
              <a:spcBef>
                <a:spcPts val="0"/>
              </a:spcBef>
              <a:spcAft>
                <a:spcPts val="0"/>
              </a:spcAft>
              <a:buClr>
                <a:schemeClr val="lt2"/>
              </a:buClr>
              <a:buSzPts val="2100"/>
              <a:buChar char="○"/>
            </a:pPr>
            <a:r>
              <a:rPr lang="en" sz="2100">
                <a:solidFill>
                  <a:schemeClr val="lt2"/>
                </a:solidFill>
              </a:rPr>
              <a:t>Output Classification Tree</a:t>
            </a:r>
            <a:endParaRPr sz="2100">
              <a:solidFill>
                <a:schemeClr val="lt2"/>
              </a:solidFill>
            </a:endParaRPr>
          </a:p>
          <a:p>
            <a:pPr indent="-361950" lvl="1" marL="914400" marR="0" rtl="0" algn="l">
              <a:lnSpc>
                <a:spcPct val="115000"/>
              </a:lnSpc>
              <a:spcBef>
                <a:spcPts val="0"/>
              </a:spcBef>
              <a:spcAft>
                <a:spcPts val="0"/>
              </a:spcAft>
              <a:buClr>
                <a:schemeClr val="lt2"/>
              </a:buClr>
              <a:buSzPts val="2100"/>
              <a:buChar char="○"/>
            </a:pPr>
            <a:r>
              <a:rPr lang="en" sz="2100">
                <a:solidFill>
                  <a:schemeClr val="lt2"/>
                </a:solidFill>
              </a:rPr>
              <a:t>Decision Table</a:t>
            </a:r>
            <a:endParaRPr sz="2100">
              <a:solidFill>
                <a:schemeClr val="lt2"/>
              </a:solidFill>
            </a:endParaRPr>
          </a:p>
          <a:p>
            <a:pPr indent="-361950" lvl="1" marL="914400" marR="0" rtl="0" algn="l">
              <a:lnSpc>
                <a:spcPct val="115000"/>
              </a:lnSpc>
              <a:spcBef>
                <a:spcPts val="0"/>
              </a:spcBef>
              <a:spcAft>
                <a:spcPts val="0"/>
              </a:spcAft>
              <a:buClr>
                <a:schemeClr val="lt2"/>
              </a:buClr>
              <a:buSzPts val="2100"/>
              <a:buChar char="○"/>
            </a:pPr>
            <a:r>
              <a:rPr lang="en" sz="2100">
                <a:solidFill>
                  <a:schemeClr val="lt2"/>
                </a:solidFill>
              </a:rPr>
              <a:t>Test Cases</a:t>
            </a:r>
            <a:endParaRPr sz="2100">
              <a:solidFill>
                <a:schemeClr val="lt2"/>
              </a:solidFill>
            </a:endParaRPr>
          </a:p>
          <a:p>
            <a:pPr indent="0" lvl="0" marL="0" marR="0" rtl="0" algn="l">
              <a:lnSpc>
                <a:spcPct val="115000"/>
              </a:lnSpc>
              <a:spcBef>
                <a:spcPts val="0"/>
              </a:spcBef>
              <a:spcAft>
                <a:spcPts val="0"/>
              </a:spcAft>
              <a:buNone/>
            </a:pPr>
            <a:r>
              <a:t/>
            </a:r>
            <a:endParaRPr sz="21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127fdc849b3_3_765"/>
          <p:cNvSpPr txBox="1"/>
          <p:nvPr>
            <p:ph type="ctrTitle"/>
          </p:nvPr>
        </p:nvSpPr>
        <p:spPr>
          <a:xfrm>
            <a:off x="507450" y="95000"/>
            <a:ext cx="8233200" cy="1062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sz="4200">
                <a:solidFill>
                  <a:srgbClr val="FF9900"/>
                </a:solidFill>
              </a:rPr>
              <a:t>Test Scenarios #1</a:t>
            </a:r>
            <a:endParaRPr sz="4200">
              <a:solidFill>
                <a:srgbClr val="FF9900"/>
              </a:solidFill>
            </a:endParaRPr>
          </a:p>
        </p:txBody>
      </p:sp>
      <p:sp>
        <p:nvSpPr>
          <p:cNvPr id="431" name="Google Shape;431;g127fdc849b3_3_765"/>
          <p:cNvSpPr txBox="1"/>
          <p:nvPr/>
        </p:nvSpPr>
        <p:spPr>
          <a:xfrm>
            <a:off x="184600" y="908950"/>
            <a:ext cx="34875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highlight>
                  <a:schemeClr val="lt1"/>
                </a:highlight>
              </a:rPr>
              <a:t>Drive across the traffic light intersection.</a:t>
            </a:r>
            <a:endParaRPr sz="2000">
              <a:solidFill>
                <a:schemeClr val="lt2"/>
              </a:solidFill>
              <a:highlight>
                <a:schemeClr val="lt1"/>
              </a:highlight>
            </a:endParaRPr>
          </a:p>
          <a:p>
            <a:pPr indent="0" lvl="0" marL="0" marR="0" rtl="0" algn="l">
              <a:lnSpc>
                <a:spcPct val="115000"/>
              </a:lnSpc>
              <a:spcBef>
                <a:spcPts val="0"/>
              </a:spcBef>
              <a:spcAft>
                <a:spcPts val="0"/>
              </a:spcAft>
              <a:buNone/>
            </a:pPr>
            <a:r>
              <a:t/>
            </a:r>
            <a:endParaRPr sz="2000">
              <a:solidFill>
                <a:schemeClr val="lt2"/>
              </a:solidFill>
            </a:endParaRPr>
          </a:p>
          <a:p>
            <a:pPr indent="-355600" lvl="0" marL="457200" marR="0" rtl="0" algn="l">
              <a:lnSpc>
                <a:spcPct val="115000"/>
              </a:lnSpc>
              <a:spcBef>
                <a:spcPts val="0"/>
              </a:spcBef>
              <a:spcAft>
                <a:spcPts val="0"/>
              </a:spcAft>
              <a:buClr>
                <a:schemeClr val="lt2"/>
              </a:buClr>
              <a:buSzPts val="2000"/>
              <a:buChar char="●"/>
            </a:pPr>
            <a:r>
              <a:rPr lang="en" sz="2000">
                <a:solidFill>
                  <a:schemeClr val="lt2"/>
                </a:solidFill>
              </a:rPr>
              <a:t>Scenario Description:</a:t>
            </a:r>
            <a:endParaRPr sz="2000">
              <a:solidFill>
                <a:schemeClr val="lt2"/>
              </a:solidFill>
            </a:endParaRPr>
          </a:p>
          <a:p>
            <a:pPr indent="0" lvl="0" marL="457200" rtl="0" algn="l">
              <a:spcBef>
                <a:spcPts val="0"/>
              </a:spcBef>
              <a:spcAft>
                <a:spcPts val="0"/>
              </a:spcAft>
              <a:buNone/>
            </a:pPr>
            <a:r>
              <a:rPr lang="en" sz="2000">
                <a:solidFill>
                  <a:schemeClr val="lt2"/>
                </a:solidFill>
              </a:rPr>
              <a:t>The vehicle is modeled to be driving from south bound from 1444 Borregas Ave, Sunnyvale, CA 94089 across Caribbean Dr. </a:t>
            </a:r>
            <a:endParaRPr sz="2000">
              <a:solidFill>
                <a:schemeClr val="lt2"/>
              </a:solidFill>
            </a:endParaRPr>
          </a:p>
          <a:p>
            <a:pPr indent="0" lvl="0" marL="457200" marR="0" rtl="0" algn="l">
              <a:lnSpc>
                <a:spcPct val="115000"/>
              </a:lnSpc>
              <a:spcBef>
                <a:spcPts val="0"/>
              </a:spcBef>
              <a:spcAft>
                <a:spcPts val="0"/>
              </a:spcAft>
              <a:buNone/>
            </a:pPr>
            <a:r>
              <a:rPr lang="en" sz="2000">
                <a:solidFill>
                  <a:schemeClr val="lt2"/>
                </a:solidFill>
              </a:rPr>
              <a:t>	</a:t>
            </a:r>
            <a:endParaRPr sz="2000">
              <a:solidFill>
                <a:schemeClr val="lt2"/>
              </a:solidFill>
            </a:endParaRPr>
          </a:p>
        </p:txBody>
      </p:sp>
      <p:pic>
        <p:nvPicPr>
          <p:cNvPr id="432" name="Google Shape;432;g127fdc849b3_3_765"/>
          <p:cNvPicPr preferRelativeResize="0"/>
          <p:nvPr/>
        </p:nvPicPr>
        <p:blipFill>
          <a:blip r:embed="rId3">
            <a:alphaModFix/>
          </a:blip>
          <a:stretch>
            <a:fillRect/>
          </a:stretch>
        </p:blipFill>
        <p:spPr>
          <a:xfrm>
            <a:off x="3585525" y="970475"/>
            <a:ext cx="5196974" cy="3540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127fdc849b3_3_771"/>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#1 - Context Modeling </a:t>
            </a:r>
            <a:endParaRPr sz="3000">
              <a:solidFill>
                <a:srgbClr val="FF9900"/>
              </a:solidFill>
            </a:endParaRPr>
          </a:p>
        </p:txBody>
      </p:sp>
      <p:pic>
        <p:nvPicPr>
          <p:cNvPr id="438" name="Google Shape;438;g127fdc849b3_3_771"/>
          <p:cNvPicPr preferRelativeResize="0"/>
          <p:nvPr/>
        </p:nvPicPr>
        <p:blipFill rotWithShape="1">
          <a:blip r:embed="rId3">
            <a:alphaModFix/>
          </a:blip>
          <a:srcRect b="0" l="0" r="0" t="0"/>
          <a:stretch/>
        </p:blipFill>
        <p:spPr>
          <a:xfrm>
            <a:off x="281025" y="1807050"/>
            <a:ext cx="2381250" cy="1981200"/>
          </a:xfrm>
          <a:prstGeom prst="rect">
            <a:avLst/>
          </a:prstGeom>
          <a:noFill/>
          <a:ln>
            <a:noFill/>
          </a:ln>
        </p:spPr>
      </p:pic>
      <p:pic>
        <p:nvPicPr>
          <p:cNvPr id="439" name="Google Shape;439;g127fdc849b3_3_771"/>
          <p:cNvPicPr preferRelativeResize="0"/>
          <p:nvPr/>
        </p:nvPicPr>
        <p:blipFill rotWithShape="1">
          <a:blip r:embed="rId4">
            <a:alphaModFix/>
          </a:blip>
          <a:srcRect b="0" l="0" r="0" t="0"/>
          <a:stretch/>
        </p:blipFill>
        <p:spPr>
          <a:xfrm>
            <a:off x="2864585" y="892650"/>
            <a:ext cx="3414825" cy="3946050"/>
          </a:xfrm>
          <a:prstGeom prst="rect">
            <a:avLst/>
          </a:prstGeom>
          <a:noFill/>
          <a:ln>
            <a:noFill/>
          </a:ln>
        </p:spPr>
      </p:pic>
      <p:pic>
        <p:nvPicPr>
          <p:cNvPr id="440" name="Google Shape;440;g127fdc849b3_3_771"/>
          <p:cNvPicPr preferRelativeResize="0"/>
          <p:nvPr/>
        </p:nvPicPr>
        <p:blipFill rotWithShape="1">
          <a:blip r:embed="rId5">
            <a:alphaModFix/>
          </a:blip>
          <a:srcRect b="0" l="0" r="0" t="0"/>
          <a:stretch/>
        </p:blipFill>
        <p:spPr>
          <a:xfrm>
            <a:off x="6561975" y="892650"/>
            <a:ext cx="2328450" cy="3946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27fdc849b3_3_778"/>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#1 - Input Classification </a:t>
            </a:r>
            <a:endParaRPr sz="3000">
              <a:solidFill>
                <a:srgbClr val="FF9900"/>
              </a:solidFill>
            </a:endParaRPr>
          </a:p>
        </p:txBody>
      </p:sp>
      <p:pic>
        <p:nvPicPr>
          <p:cNvPr id="446" name="Google Shape;446;g127fdc849b3_3_778"/>
          <p:cNvPicPr preferRelativeResize="0"/>
          <p:nvPr/>
        </p:nvPicPr>
        <p:blipFill rotWithShape="1">
          <a:blip r:embed="rId3">
            <a:alphaModFix/>
          </a:blip>
          <a:srcRect b="0" l="0" r="0" t="0"/>
          <a:stretch/>
        </p:blipFill>
        <p:spPr>
          <a:xfrm>
            <a:off x="331700" y="765700"/>
            <a:ext cx="3513850" cy="4225399"/>
          </a:xfrm>
          <a:prstGeom prst="rect">
            <a:avLst/>
          </a:prstGeom>
          <a:noFill/>
          <a:ln>
            <a:noFill/>
          </a:ln>
        </p:spPr>
      </p:pic>
      <p:pic>
        <p:nvPicPr>
          <p:cNvPr id="447" name="Google Shape;447;g127fdc849b3_3_778"/>
          <p:cNvPicPr preferRelativeResize="0"/>
          <p:nvPr/>
        </p:nvPicPr>
        <p:blipFill rotWithShape="1">
          <a:blip r:embed="rId4">
            <a:alphaModFix/>
          </a:blip>
          <a:srcRect b="0" l="0" r="0" t="0"/>
          <a:stretch/>
        </p:blipFill>
        <p:spPr>
          <a:xfrm>
            <a:off x="3997950" y="1515700"/>
            <a:ext cx="4686300" cy="2447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127fdc849b3_3_784"/>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#1 - Output Classification </a:t>
            </a:r>
            <a:endParaRPr sz="3000">
              <a:solidFill>
                <a:srgbClr val="FF9900"/>
              </a:solidFill>
            </a:endParaRPr>
          </a:p>
        </p:txBody>
      </p:sp>
      <p:pic>
        <p:nvPicPr>
          <p:cNvPr id="453" name="Google Shape;453;g127fdc849b3_3_784"/>
          <p:cNvPicPr preferRelativeResize="0"/>
          <p:nvPr/>
        </p:nvPicPr>
        <p:blipFill rotWithShape="1">
          <a:blip r:embed="rId3">
            <a:alphaModFix/>
          </a:blip>
          <a:srcRect b="0" l="0" r="0" t="0"/>
          <a:stretch/>
        </p:blipFill>
        <p:spPr>
          <a:xfrm>
            <a:off x="913850" y="1147763"/>
            <a:ext cx="4162424" cy="2847974"/>
          </a:xfrm>
          <a:prstGeom prst="rect">
            <a:avLst/>
          </a:prstGeom>
          <a:noFill/>
          <a:ln>
            <a:noFill/>
          </a:ln>
        </p:spPr>
      </p:pic>
      <p:pic>
        <p:nvPicPr>
          <p:cNvPr id="454" name="Google Shape;454;g127fdc849b3_3_784"/>
          <p:cNvPicPr preferRelativeResize="0"/>
          <p:nvPr/>
        </p:nvPicPr>
        <p:blipFill rotWithShape="1">
          <a:blip r:embed="rId4">
            <a:alphaModFix/>
          </a:blip>
          <a:srcRect b="0" l="0" r="0" t="0"/>
          <a:stretch/>
        </p:blipFill>
        <p:spPr>
          <a:xfrm>
            <a:off x="5487400" y="1157288"/>
            <a:ext cx="2028825" cy="2828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127fdc849b3_3_790"/>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#1 - Decision  Table </a:t>
            </a:r>
            <a:endParaRPr sz="3000">
              <a:solidFill>
                <a:srgbClr val="FF9900"/>
              </a:solidFill>
            </a:endParaRPr>
          </a:p>
        </p:txBody>
      </p:sp>
      <p:pic>
        <p:nvPicPr>
          <p:cNvPr id="460" name="Google Shape;460;g127fdc849b3_3_790"/>
          <p:cNvPicPr preferRelativeResize="0"/>
          <p:nvPr/>
        </p:nvPicPr>
        <p:blipFill rotWithShape="1">
          <a:blip r:embed="rId3">
            <a:alphaModFix/>
          </a:blip>
          <a:srcRect b="0" l="0" r="0" t="0"/>
          <a:stretch/>
        </p:blipFill>
        <p:spPr>
          <a:xfrm>
            <a:off x="2375700" y="892650"/>
            <a:ext cx="4295776" cy="39052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27fdc849b3_3_711"/>
          <p:cNvSpPr txBox="1"/>
          <p:nvPr>
            <p:ph type="ctrTitle"/>
          </p:nvPr>
        </p:nvSpPr>
        <p:spPr>
          <a:xfrm>
            <a:off x="393325" y="130725"/>
            <a:ext cx="6925200" cy="1113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en">
                <a:solidFill>
                  <a:srgbClr val="FF9900"/>
                </a:solidFill>
              </a:rPr>
              <a:t>Overview</a:t>
            </a:r>
            <a:endParaRPr>
              <a:solidFill>
                <a:srgbClr val="FF9900"/>
              </a:solidFill>
            </a:endParaRPr>
          </a:p>
        </p:txBody>
      </p:sp>
      <p:sp>
        <p:nvSpPr>
          <p:cNvPr id="330" name="Google Shape;330;g127fdc849b3_3_711"/>
          <p:cNvSpPr txBox="1"/>
          <p:nvPr>
            <p:ph idx="1" type="subTitle"/>
          </p:nvPr>
        </p:nvSpPr>
        <p:spPr>
          <a:xfrm>
            <a:off x="474575" y="1069350"/>
            <a:ext cx="5368500" cy="36075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Introduction</a:t>
            </a:r>
            <a:endParaRPr sz="1700"/>
          </a:p>
          <a:p>
            <a:pPr indent="-336550" lvl="0" marL="457200" rtl="0" algn="l">
              <a:lnSpc>
                <a:spcPct val="115000"/>
              </a:lnSpc>
              <a:spcBef>
                <a:spcPts val="0"/>
              </a:spcBef>
              <a:spcAft>
                <a:spcPts val="0"/>
              </a:spcAft>
              <a:buSzPts val="1700"/>
              <a:buChar char="●"/>
            </a:pPr>
            <a:r>
              <a:rPr lang="en" sz="1700"/>
              <a:t>Testing Approach &amp; Challenges</a:t>
            </a:r>
            <a:endParaRPr sz="1700"/>
          </a:p>
          <a:p>
            <a:pPr indent="-336550" lvl="0" marL="457200" rtl="0" algn="l">
              <a:lnSpc>
                <a:spcPct val="100000"/>
              </a:lnSpc>
              <a:spcBef>
                <a:spcPts val="0"/>
              </a:spcBef>
              <a:spcAft>
                <a:spcPts val="0"/>
              </a:spcAft>
              <a:buSzPts val="1700"/>
              <a:buChar char="●"/>
            </a:pPr>
            <a:r>
              <a:rPr lang="en" sz="1700"/>
              <a:t>Scenario-based Testing Requirements</a:t>
            </a:r>
            <a:endParaRPr sz="1700"/>
          </a:p>
          <a:p>
            <a:pPr indent="-336550" lvl="0" marL="457200" rtl="0" algn="l">
              <a:lnSpc>
                <a:spcPct val="115000"/>
              </a:lnSpc>
              <a:spcBef>
                <a:spcPts val="0"/>
              </a:spcBef>
              <a:spcAft>
                <a:spcPts val="0"/>
              </a:spcAft>
              <a:buSzPts val="1700"/>
              <a:buChar char="●"/>
            </a:pPr>
            <a:r>
              <a:rPr lang="en" sz="1700"/>
              <a:t>LGSVL Simulator</a:t>
            </a:r>
            <a:endParaRPr sz="1700"/>
          </a:p>
          <a:p>
            <a:pPr indent="-336550" lvl="0" marL="457200" rtl="0" algn="l">
              <a:lnSpc>
                <a:spcPct val="115000"/>
              </a:lnSpc>
              <a:spcBef>
                <a:spcPts val="0"/>
              </a:spcBef>
              <a:spcAft>
                <a:spcPts val="0"/>
              </a:spcAft>
              <a:buSzPts val="1700"/>
              <a:buChar char="●"/>
            </a:pPr>
            <a:r>
              <a:rPr lang="en" sz="1700"/>
              <a:t>Autonomous Driving Architecture </a:t>
            </a:r>
            <a:endParaRPr sz="1700"/>
          </a:p>
          <a:p>
            <a:pPr indent="-336550" lvl="0" marL="457200" rtl="0" algn="l">
              <a:lnSpc>
                <a:spcPct val="115000"/>
              </a:lnSpc>
              <a:spcBef>
                <a:spcPts val="0"/>
              </a:spcBef>
              <a:spcAft>
                <a:spcPts val="0"/>
              </a:spcAft>
              <a:buSzPts val="1700"/>
              <a:buChar char="●"/>
            </a:pPr>
            <a:r>
              <a:rPr lang="en" sz="1700"/>
              <a:t>Apollo</a:t>
            </a:r>
            <a:endParaRPr sz="1700"/>
          </a:p>
          <a:p>
            <a:pPr indent="-336550" lvl="0" marL="457200" rtl="0" algn="l">
              <a:lnSpc>
                <a:spcPct val="115000"/>
              </a:lnSpc>
              <a:spcBef>
                <a:spcPts val="0"/>
              </a:spcBef>
              <a:spcAft>
                <a:spcPts val="0"/>
              </a:spcAft>
              <a:buSzPts val="1700"/>
              <a:buChar char="●"/>
            </a:pPr>
            <a:r>
              <a:rPr lang="en" sz="1700"/>
              <a:t>AI Testing Tool</a:t>
            </a:r>
            <a:endParaRPr sz="1700"/>
          </a:p>
          <a:p>
            <a:pPr indent="-336550" lvl="0" marL="457200" rtl="0" algn="l">
              <a:lnSpc>
                <a:spcPct val="115000"/>
              </a:lnSpc>
              <a:spcBef>
                <a:spcPts val="0"/>
              </a:spcBef>
              <a:spcAft>
                <a:spcPts val="0"/>
              </a:spcAft>
              <a:buSzPts val="1700"/>
              <a:buChar char="●"/>
            </a:pPr>
            <a:r>
              <a:rPr lang="en" sz="1700"/>
              <a:t>Test Scenarios</a:t>
            </a:r>
            <a:endParaRPr sz="1700"/>
          </a:p>
          <a:p>
            <a:pPr indent="-336550" lvl="1" marL="914400" rtl="0" algn="l">
              <a:lnSpc>
                <a:spcPct val="115000"/>
              </a:lnSpc>
              <a:spcBef>
                <a:spcPts val="0"/>
              </a:spcBef>
              <a:spcAft>
                <a:spcPts val="0"/>
              </a:spcAft>
              <a:buSzPts val="1700"/>
              <a:buChar char="○"/>
            </a:pPr>
            <a:r>
              <a:rPr lang="en" sz="1700"/>
              <a:t>Classification Trees</a:t>
            </a:r>
            <a:endParaRPr sz="1700"/>
          </a:p>
          <a:p>
            <a:pPr indent="-336550" lvl="1" marL="914400" rtl="0" algn="l">
              <a:lnSpc>
                <a:spcPct val="115000"/>
              </a:lnSpc>
              <a:spcBef>
                <a:spcPts val="0"/>
              </a:spcBef>
              <a:spcAft>
                <a:spcPts val="0"/>
              </a:spcAft>
              <a:buSzPts val="1700"/>
              <a:buChar char="○"/>
            </a:pPr>
            <a:r>
              <a:rPr lang="en" sz="1700"/>
              <a:t>3D Table</a:t>
            </a:r>
            <a:endParaRPr sz="1700"/>
          </a:p>
          <a:p>
            <a:pPr indent="-336550" lvl="0" marL="457200" rtl="0" algn="l">
              <a:lnSpc>
                <a:spcPct val="115000"/>
              </a:lnSpc>
              <a:spcBef>
                <a:spcPts val="0"/>
              </a:spcBef>
              <a:spcAft>
                <a:spcPts val="0"/>
              </a:spcAft>
              <a:buSzPts val="1700"/>
              <a:buChar char="●"/>
            </a:pPr>
            <a:r>
              <a:rPr lang="en" sz="1700"/>
              <a:t>Demo</a:t>
            </a:r>
            <a:endParaRPr sz="1700"/>
          </a:p>
          <a:p>
            <a:pPr indent="-336550" lvl="0" marL="457200" rtl="0" algn="l">
              <a:lnSpc>
                <a:spcPct val="115000"/>
              </a:lnSpc>
              <a:spcBef>
                <a:spcPts val="0"/>
              </a:spcBef>
              <a:spcAft>
                <a:spcPts val="0"/>
              </a:spcAft>
              <a:buSzPts val="1700"/>
              <a:buChar char="●"/>
            </a:pPr>
            <a:r>
              <a:rPr lang="en" sz="1700"/>
              <a:t>Conclusion</a:t>
            </a:r>
            <a:endParaRPr sz="1700"/>
          </a:p>
        </p:txBody>
      </p:sp>
      <p:pic>
        <p:nvPicPr>
          <p:cNvPr id="331" name="Google Shape;331;g127fdc849b3_3_711"/>
          <p:cNvPicPr preferRelativeResize="0"/>
          <p:nvPr/>
        </p:nvPicPr>
        <p:blipFill>
          <a:blip r:embed="rId3">
            <a:alphaModFix/>
          </a:blip>
          <a:stretch>
            <a:fillRect/>
          </a:stretch>
        </p:blipFill>
        <p:spPr>
          <a:xfrm>
            <a:off x="6355125" y="688325"/>
            <a:ext cx="1725374" cy="1725374"/>
          </a:xfrm>
          <a:prstGeom prst="rect">
            <a:avLst/>
          </a:prstGeom>
          <a:noFill/>
          <a:ln>
            <a:noFill/>
          </a:ln>
        </p:spPr>
      </p:pic>
      <p:pic>
        <p:nvPicPr>
          <p:cNvPr id="332" name="Google Shape;332;g127fdc849b3_3_711"/>
          <p:cNvPicPr preferRelativeResize="0"/>
          <p:nvPr/>
        </p:nvPicPr>
        <p:blipFill>
          <a:blip r:embed="rId4">
            <a:alphaModFix/>
          </a:blip>
          <a:stretch>
            <a:fillRect/>
          </a:stretch>
        </p:blipFill>
        <p:spPr>
          <a:xfrm>
            <a:off x="4953300" y="2632874"/>
            <a:ext cx="2043976" cy="2043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127fdc849b3_3_795"/>
          <p:cNvSpPr txBox="1"/>
          <p:nvPr>
            <p:ph type="ctrTitle"/>
          </p:nvPr>
        </p:nvSpPr>
        <p:spPr>
          <a:xfrm>
            <a:off x="507450" y="94995"/>
            <a:ext cx="6064500" cy="1062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solidFill>
                  <a:srgbClr val="FF9900"/>
                </a:solidFill>
              </a:rPr>
              <a:t>Test Scenarios #2</a:t>
            </a:r>
            <a:endParaRPr>
              <a:solidFill>
                <a:srgbClr val="FF9900"/>
              </a:solidFill>
            </a:endParaRPr>
          </a:p>
        </p:txBody>
      </p:sp>
      <p:sp>
        <p:nvSpPr>
          <p:cNvPr id="466" name="Google Shape;466;g127fdc849b3_3_795"/>
          <p:cNvSpPr txBox="1"/>
          <p:nvPr/>
        </p:nvSpPr>
        <p:spPr>
          <a:xfrm>
            <a:off x="243300" y="1186625"/>
            <a:ext cx="3892500" cy="3028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2"/>
              </a:buClr>
              <a:buSzPts val="2000"/>
              <a:buChar char="●"/>
            </a:pPr>
            <a:r>
              <a:rPr lang="en" sz="2000">
                <a:solidFill>
                  <a:schemeClr val="lt2"/>
                </a:solidFill>
                <a:highlight>
                  <a:srgbClr val="202124"/>
                </a:highlight>
              </a:rPr>
              <a:t>Drive across 1 intersection and make a left turn </a:t>
            </a:r>
            <a:endParaRPr sz="2000">
              <a:solidFill>
                <a:schemeClr val="lt2"/>
              </a:solidFill>
              <a:highlight>
                <a:srgbClr val="202124"/>
              </a:highlight>
            </a:endParaRPr>
          </a:p>
          <a:p>
            <a:pPr indent="-355600" lvl="0" marL="457200" marR="0" rtl="0" algn="l">
              <a:lnSpc>
                <a:spcPct val="100000"/>
              </a:lnSpc>
              <a:spcBef>
                <a:spcPts val="0"/>
              </a:spcBef>
              <a:spcAft>
                <a:spcPts val="0"/>
              </a:spcAft>
              <a:buClr>
                <a:schemeClr val="lt2"/>
              </a:buClr>
              <a:buSzPts val="2000"/>
              <a:buChar char="●"/>
            </a:pPr>
            <a:r>
              <a:rPr lang="en" sz="2000">
                <a:solidFill>
                  <a:schemeClr val="lt2"/>
                </a:solidFill>
                <a:highlight>
                  <a:srgbClr val="202124"/>
                </a:highlight>
              </a:rPr>
              <a:t>Scenario Description:</a:t>
            </a:r>
            <a:endParaRPr sz="2000">
              <a:solidFill>
                <a:schemeClr val="lt2"/>
              </a:solidFill>
              <a:highlight>
                <a:srgbClr val="202124"/>
              </a:highlight>
            </a:endParaRPr>
          </a:p>
          <a:p>
            <a:pPr indent="-355600" lvl="0" marL="457200" rtl="0" algn="l">
              <a:spcBef>
                <a:spcPts val="0"/>
              </a:spcBef>
              <a:spcAft>
                <a:spcPts val="0"/>
              </a:spcAft>
              <a:buClr>
                <a:schemeClr val="lt2"/>
              </a:buClr>
              <a:buSzPts val="2000"/>
              <a:buChar char="●"/>
            </a:pPr>
            <a:r>
              <a:rPr lang="en" sz="2000">
                <a:solidFill>
                  <a:schemeClr val="lt2"/>
                </a:solidFill>
                <a:highlight>
                  <a:srgbClr val="202124"/>
                </a:highlight>
              </a:rPr>
              <a:t>The vehicle is modeled to be driving and meet an intersection. AV proceeds to wait for the light and then turn left </a:t>
            </a:r>
            <a:endParaRPr sz="2000">
              <a:solidFill>
                <a:schemeClr val="lt2"/>
              </a:solidFill>
              <a:highlight>
                <a:srgbClr val="202124"/>
              </a:highlight>
            </a:endParaRPr>
          </a:p>
          <a:p>
            <a:pPr indent="0" lvl="0" marL="0" marR="0" rtl="0" algn="l">
              <a:lnSpc>
                <a:spcPct val="100000"/>
              </a:lnSpc>
              <a:spcBef>
                <a:spcPts val="570"/>
              </a:spcBef>
              <a:spcAft>
                <a:spcPts val="0"/>
              </a:spcAft>
              <a:buClr>
                <a:srgbClr val="000000"/>
              </a:buClr>
              <a:buSzPts val="1400"/>
              <a:buFont typeface="Arial"/>
              <a:buNone/>
            </a:pPr>
            <a:r>
              <a:t/>
            </a:r>
            <a:endParaRPr sz="2000">
              <a:solidFill>
                <a:schemeClr val="lt2"/>
              </a:solidFill>
              <a:highlight>
                <a:srgbClr val="202124"/>
              </a:highlight>
            </a:endParaRPr>
          </a:p>
        </p:txBody>
      </p:sp>
      <p:pic>
        <p:nvPicPr>
          <p:cNvPr id="467" name="Google Shape;467;g127fdc849b3_3_795"/>
          <p:cNvPicPr preferRelativeResize="0"/>
          <p:nvPr/>
        </p:nvPicPr>
        <p:blipFill>
          <a:blip r:embed="rId3">
            <a:alphaModFix/>
          </a:blip>
          <a:stretch>
            <a:fillRect/>
          </a:stretch>
        </p:blipFill>
        <p:spPr>
          <a:xfrm>
            <a:off x="4288200" y="1309395"/>
            <a:ext cx="4703399" cy="26425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27fdc849b3_3_800"/>
          <p:cNvSpPr txBox="1"/>
          <p:nvPr>
            <p:ph type="ctrTitle"/>
          </p:nvPr>
        </p:nvSpPr>
        <p:spPr>
          <a:xfrm>
            <a:off x="281025" y="-427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#2 - Context Modeling </a:t>
            </a:r>
            <a:endParaRPr sz="3000">
              <a:solidFill>
                <a:srgbClr val="FF9900"/>
              </a:solidFill>
            </a:endParaRPr>
          </a:p>
        </p:txBody>
      </p:sp>
      <p:pic>
        <p:nvPicPr>
          <p:cNvPr id="473" name="Google Shape;473;g127fdc849b3_3_800"/>
          <p:cNvPicPr preferRelativeResize="0"/>
          <p:nvPr/>
        </p:nvPicPr>
        <p:blipFill rotWithShape="1">
          <a:blip r:embed="rId3">
            <a:alphaModFix/>
          </a:blip>
          <a:srcRect b="0" l="0" r="0" t="0"/>
          <a:stretch/>
        </p:blipFill>
        <p:spPr>
          <a:xfrm>
            <a:off x="217375" y="767650"/>
            <a:ext cx="3249700" cy="4098450"/>
          </a:xfrm>
          <a:prstGeom prst="rect">
            <a:avLst/>
          </a:prstGeom>
          <a:noFill/>
          <a:ln>
            <a:noFill/>
          </a:ln>
        </p:spPr>
      </p:pic>
      <p:pic>
        <p:nvPicPr>
          <p:cNvPr id="474" name="Google Shape;474;g127fdc849b3_3_800"/>
          <p:cNvPicPr preferRelativeResize="0"/>
          <p:nvPr/>
        </p:nvPicPr>
        <p:blipFill rotWithShape="1">
          <a:blip r:embed="rId4">
            <a:alphaModFix/>
          </a:blip>
          <a:srcRect b="0" l="0" r="0" t="0"/>
          <a:stretch/>
        </p:blipFill>
        <p:spPr>
          <a:xfrm>
            <a:off x="6490175" y="3814900"/>
            <a:ext cx="2317425" cy="1176200"/>
          </a:xfrm>
          <a:prstGeom prst="rect">
            <a:avLst/>
          </a:prstGeom>
          <a:noFill/>
          <a:ln>
            <a:noFill/>
          </a:ln>
        </p:spPr>
      </p:pic>
      <p:pic>
        <p:nvPicPr>
          <p:cNvPr id="475" name="Google Shape;475;g127fdc849b3_3_800"/>
          <p:cNvPicPr preferRelativeResize="0"/>
          <p:nvPr/>
        </p:nvPicPr>
        <p:blipFill rotWithShape="1">
          <a:blip r:embed="rId5">
            <a:alphaModFix/>
          </a:blip>
          <a:srcRect b="0" l="0" r="0" t="0"/>
          <a:stretch/>
        </p:blipFill>
        <p:spPr>
          <a:xfrm>
            <a:off x="6490175" y="615000"/>
            <a:ext cx="2317425" cy="3199899"/>
          </a:xfrm>
          <a:prstGeom prst="rect">
            <a:avLst/>
          </a:prstGeom>
          <a:noFill/>
          <a:ln>
            <a:noFill/>
          </a:ln>
        </p:spPr>
      </p:pic>
      <p:pic>
        <p:nvPicPr>
          <p:cNvPr id="476" name="Google Shape;476;g127fdc849b3_3_800"/>
          <p:cNvPicPr preferRelativeResize="0"/>
          <p:nvPr/>
        </p:nvPicPr>
        <p:blipFill rotWithShape="1">
          <a:blip r:embed="rId6">
            <a:alphaModFix/>
          </a:blip>
          <a:srcRect b="0" l="0" r="0" t="0"/>
          <a:stretch/>
        </p:blipFill>
        <p:spPr>
          <a:xfrm>
            <a:off x="3694837" y="892650"/>
            <a:ext cx="2567587" cy="3848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127fdc849b3_3_808"/>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#2 - Input Classification </a:t>
            </a:r>
            <a:endParaRPr sz="3000">
              <a:solidFill>
                <a:srgbClr val="FF9900"/>
              </a:solidFill>
            </a:endParaRPr>
          </a:p>
        </p:txBody>
      </p:sp>
      <p:pic>
        <p:nvPicPr>
          <p:cNvPr id="482" name="Google Shape;482;g127fdc849b3_3_808"/>
          <p:cNvPicPr preferRelativeResize="0"/>
          <p:nvPr/>
        </p:nvPicPr>
        <p:blipFill rotWithShape="1">
          <a:blip r:embed="rId3">
            <a:alphaModFix/>
          </a:blip>
          <a:srcRect b="0" l="0" r="0" t="0"/>
          <a:stretch/>
        </p:blipFill>
        <p:spPr>
          <a:xfrm>
            <a:off x="174825" y="944200"/>
            <a:ext cx="3303302" cy="3946050"/>
          </a:xfrm>
          <a:prstGeom prst="rect">
            <a:avLst/>
          </a:prstGeom>
          <a:noFill/>
          <a:ln>
            <a:noFill/>
          </a:ln>
        </p:spPr>
      </p:pic>
      <p:pic>
        <p:nvPicPr>
          <p:cNvPr id="483" name="Google Shape;483;g127fdc849b3_3_808"/>
          <p:cNvPicPr preferRelativeResize="0"/>
          <p:nvPr/>
        </p:nvPicPr>
        <p:blipFill rotWithShape="1">
          <a:blip r:embed="rId4">
            <a:alphaModFix/>
          </a:blip>
          <a:srcRect b="0" l="0" r="0" t="0"/>
          <a:stretch/>
        </p:blipFill>
        <p:spPr>
          <a:xfrm>
            <a:off x="5994627" y="883200"/>
            <a:ext cx="2970425" cy="3946049"/>
          </a:xfrm>
          <a:prstGeom prst="rect">
            <a:avLst/>
          </a:prstGeom>
          <a:noFill/>
          <a:ln>
            <a:noFill/>
          </a:ln>
        </p:spPr>
      </p:pic>
      <p:pic>
        <p:nvPicPr>
          <p:cNvPr id="484" name="Google Shape;484;g127fdc849b3_3_808"/>
          <p:cNvPicPr preferRelativeResize="0"/>
          <p:nvPr/>
        </p:nvPicPr>
        <p:blipFill rotWithShape="1">
          <a:blip r:embed="rId5">
            <a:alphaModFix/>
          </a:blip>
          <a:srcRect b="0" l="0" r="0" t="0"/>
          <a:stretch/>
        </p:blipFill>
        <p:spPr>
          <a:xfrm>
            <a:off x="3606025" y="1417275"/>
            <a:ext cx="2260676" cy="2635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127fdc849b3_3_815"/>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000">
                <a:solidFill>
                  <a:srgbClr val="FF9900"/>
                </a:solidFill>
              </a:rPr>
              <a:t>Testing Scenario #2 - Output Classification </a:t>
            </a:r>
            <a:endParaRPr sz="3000">
              <a:solidFill>
                <a:srgbClr val="FF9900"/>
              </a:solidFill>
            </a:endParaRPr>
          </a:p>
        </p:txBody>
      </p:sp>
      <p:pic>
        <p:nvPicPr>
          <p:cNvPr id="490" name="Google Shape;490;g127fdc849b3_3_815"/>
          <p:cNvPicPr preferRelativeResize="0"/>
          <p:nvPr/>
        </p:nvPicPr>
        <p:blipFill rotWithShape="1">
          <a:blip r:embed="rId3">
            <a:alphaModFix/>
          </a:blip>
          <a:srcRect b="0" l="0" r="0" t="0"/>
          <a:stretch/>
        </p:blipFill>
        <p:spPr>
          <a:xfrm>
            <a:off x="343175" y="892650"/>
            <a:ext cx="3357673" cy="3946050"/>
          </a:xfrm>
          <a:prstGeom prst="rect">
            <a:avLst/>
          </a:prstGeom>
          <a:noFill/>
          <a:ln>
            <a:noFill/>
          </a:ln>
        </p:spPr>
      </p:pic>
      <p:pic>
        <p:nvPicPr>
          <p:cNvPr id="491" name="Google Shape;491;g127fdc849b3_3_815"/>
          <p:cNvPicPr preferRelativeResize="0"/>
          <p:nvPr/>
        </p:nvPicPr>
        <p:blipFill rotWithShape="1">
          <a:blip r:embed="rId4">
            <a:alphaModFix/>
          </a:blip>
          <a:srcRect b="0" l="0" r="0" t="0"/>
          <a:stretch/>
        </p:blipFill>
        <p:spPr>
          <a:xfrm>
            <a:off x="3897273" y="817600"/>
            <a:ext cx="4786543" cy="39460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27fdc849b3_3_821"/>
          <p:cNvSpPr txBox="1"/>
          <p:nvPr>
            <p:ph type="ctrTitle"/>
          </p:nvPr>
        </p:nvSpPr>
        <p:spPr>
          <a:xfrm>
            <a:off x="507450" y="95000"/>
            <a:ext cx="8356500" cy="1062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a:solidFill>
                  <a:srgbClr val="FF9900"/>
                </a:solidFill>
              </a:rPr>
              <a:t>Test Scenarios #3</a:t>
            </a:r>
            <a:endParaRPr>
              <a:solidFill>
                <a:srgbClr val="FF9900"/>
              </a:solidFill>
            </a:endParaRPr>
          </a:p>
        </p:txBody>
      </p:sp>
      <p:sp>
        <p:nvSpPr>
          <p:cNvPr id="497" name="Google Shape;497;g127fdc849b3_3_821"/>
          <p:cNvSpPr txBox="1"/>
          <p:nvPr/>
        </p:nvSpPr>
        <p:spPr>
          <a:xfrm>
            <a:off x="197525" y="1159175"/>
            <a:ext cx="3760500" cy="232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0"/>
              </a:spcAft>
              <a:buNone/>
            </a:pPr>
            <a:r>
              <a:rPr lang="en" sz="2000">
                <a:solidFill>
                  <a:schemeClr val="lt2"/>
                </a:solidFill>
              </a:rPr>
              <a:t> Collision and Emergency Braking Test</a:t>
            </a:r>
            <a:endParaRPr i="0" sz="2000" u="none" cap="none" strike="noStrike">
              <a:solidFill>
                <a:schemeClr val="lt2"/>
              </a:solidFill>
            </a:endParaRPr>
          </a:p>
          <a:p>
            <a:pPr indent="-355600" lvl="0" marL="457200" marR="0" rtl="0" algn="l">
              <a:lnSpc>
                <a:spcPct val="100000"/>
              </a:lnSpc>
              <a:spcBef>
                <a:spcPts val="1000"/>
              </a:spcBef>
              <a:spcAft>
                <a:spcPts val="0"/>
              </a:spcAft>
              <a:buClr>
                <a:schemeClr val="lt2"/>
              </a:buClr>
              <a:buSzPts val="2000"/>
              <a:buChar char="●"/>
            </a:pPr>
            <a:r>
              <a:rPr i="0" lang="en" sz="2000" u="none" cap="none" strike="noStrike">
                <a:solidFill>
                  <a:schemeClr val="lt2"/>
                </a:solidFill>
              </a:rPr>
              <a:t>Scenario </a:t>
            </a:r>
            <a:r>
              <a:rPr lang="en" sz="2000">
                <a:solidFill>
                  <a:schemeClr val="lt2"/>
                </a:solidFill>
              </a:rPr>
              <a:t>Description</a:t>
            </a:r>
            <a:r>
              <a:rPr i="0" lang="en" sz="2000" u="none" cap="none" strike="noStrike">
                <a:solidFill>
                  <a:schemeClr val="lt2"/>
                </a:solidFill>
              </a:rPr>
              <a:t>:</a:t>
            </a:r>
            <a:endParaRPr i="0" sz="2000" u="none" cap="none" strike="noStrike">
              <a:solidFill>
                <a:schemeClr val="lt2"/>
              </a:solidFill>
            </a:endParaRPr>
          </a:p>
          <a:p>
            <a:pPr indent="0" lvl="0" marL="63500" rtl="0" algn="l">
              <a:spcBef>
                <a:spcPts val="570"/>
              </a:spcBef>
              <a:spcAft>
                <a:spcPts val="0"/>
              </a:spcAft>
              <a:buNone/>
            </a:pPr>
            <a:r>
              <a:rPr lang="en" sz="2000">
                <a:solidFill>
                  <a:schemeClr val="lt2"/>
                </a:solidFill>
              </a:rPr>
              <a:t>AV needs to know when to stop when seeing another vehicle ahead.</a:t>
            </a:r>
            <a:endParaRPr i="0" sz="2000" u="none" cap="none" strike="noStrike">
              <a:solidFill>
                <a:schemeClr val="lt2"/>
              </a:solidFill>
            </a:endParaRPr>
          </a:p>
        </p:txBody>
      </p:sp>
      <p:pic>
        <p:nvPicPr>
          <p:cNvPr id="498" name="Google Shape;498;g127fdc849b3_3_821"/>
          <p:cNvPicPr preferRelativeResize="0"/>
          <p:nvPr/>
        </p:nvPicPr>
        <p:blipFill>
          <a:blip r:embed="rId3">
            <a:alphaModFix/>
          </a:blip>
          <a:stretch>
            <a:fillRect/>
          </a:stretch>
        </p:blipFill>
        <p:spPr>
          <a:xfrm>
            <a:off x="4110425" y="1309400"/>
            <a:ext cx="4881174" cy="27602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127fdc849b3_3_827"/>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#3 - Context Modeling </a:t>
            </a:r>
            <a:endParaRPr sz="3000">
              <a:solidFill>
                <a:srgbClr val="FF9900"/>
              </a:solidFill>
            </a:endParaRPr>
          </a:p>
        </p:txBody>
      </p:sp>
      <p:pic>
        <p:nvPicPr>
          <p:cNvPr id="504" name="Google Shape;504;g127fdc849b3_3_827"/>
          <p:cNvPicPr preferRelativeResize="0"/>
          <p:nvPr/>
        </p:nvPicPr>
        <p:blipFill rotWithShape="1">
          <a:blip r:embed="rId3">
            <a:alphaModFix/>
          </a:blip>
          <a:srcRect b="0" l="0" r="0" t="0"/>
          <a:stretch/>
        </p:blipFill>
        <p:spPr>
          <a:xfrm>
            <a:off x="228600" y="816450"/>
            <a:ext cx="4873905" cy="3946050"/>
          </a:xfrm>
          <a:prstGeom prst="rect">
            <a:avLst/>
          </a:prstGeom>
          <a:noFill/>
          <a:ln>
            <a:noFill/>
          </a:ln>
        </p:spPr>
      </p:pic>
      <p:pic>
        <p:nvPicPr>
          <p:cNvPr id="505" name="Google Shape;505;g127fdc849b3_3_827"/>
          <p:cNvPicPr preferRelativeResize="0"/>
          <p:nvPr/>
        </p:nvPicPr>
        <p:blipFill rotWithShape="1">
          <a:blip r:embed="rId4">
            <a:alphaModFix/>
          </a:blip>
          <a:srcRect b="0" l="0" r="0" t="0"/>
          <a:stretch/>
        </p:blipFill>
        <p:spPr>
          <a:xfrm>
            <a:off x="5331105" y="816450"/>
            <a:ext cx="3267606" cy="3946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127fdc849b3_3_833"/>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#3 - Input Classification </a:t>
            </a:r>
            <a:endParaRPr sz="3000">
              <a:solidFill>
                <a:srgbClr val="FF9900"/>
              </a:solidFill>
            </a:endParaRPr>
          </a:p>
        </p:txBody>
      </p:sp>
      <p:pic>
        <p:nvPicPr>
          <p:cNvPr id="511" name="Google Shape;511;g127fdc849b3_3_833"/>
          <p:cNvPicPr preferRelativeResize="0"/>
          <p:nvPr/>
        </p:nvPicPr>
        <p:blipFill rotWithShape="1">
          <a:blip r:embed="rId3">
            <a:alphaModFix/>
          </a:blip>
          <a:srcRect b="0" l="0" r="0" t="0"/>
          <a:stretch/>
        </p:blipFill>
        <p:spPr>
          <a:xfrm>
            <a:off x="533400" y="892650"/>
            <a:ext cx="3946050" cy="3946050"/>
          </a:xfrm>
          <a:prstGeom prst="rect">
            <a:avLst/>
          </a:prstGeom>
          <a:noFill/>
          <a:ln>
            <a:noFill/>
          </a:ln>
        </p:spPr>
      </p:pic>
      <p:pic>
        <p:nvPicPr>
          <p:cNvPr id="512" name="Google Shape;512;g127fdc849b3_3_833"/>
          <p:cNvPicPr preferRelativeResize="0"/>
          <p:nvPr/>
        </p:nvPicPr>
        <p:blipFill rotWithShape="1">
          <a:blip r:embed="rId4">
            <a:alphaModFix/>
          </a:blip>
          <a:srcRect b="0" l="0" r="0" t="0"/>
          <a:stretch/>
        </p:blipFill>
        <p:spPr>
          <a:xfrm>
            <a:off x="4784251" y="892650"/>
            <a:ext cx="3384956" cy="3946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27fdc849b3_3_839"/>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#3 - Output Classification </a:t>
            </a:r>
            <a:endParaRPr sz="3000">
              <a:solidFill>
                <a:srgbClr val="FF9900"/>
              </a:solidFill>
            </a:endParaRPr>
          </a:p>
        </p:txBody>
      </p:sp>
      <p:pic>
        <p:nvPicPr>
          <p:cNvPr id="518" name="Google Shape;518;g127fdc849b3_3_839"/>
          <p:cNvPicPr preferRelativeResize="0"/>
          <p:nvPr/>
        </p:nvPicPr>
        <p:blipFill rotWithShape="1">
          <a:blip r:embed="rId3">
            <a:alphaModFix/>
          </a:blip>
          <a:srcRect b="0" l="0" r="0" t="0"/>
          <a:stretch/>
        </p:blipFill>
        <p:spPr>
          <a:xfrm>
            <a:off x="228600" y="1045050"/>
            <a:ext cx="4354199" cy="3286125"/>
          </a:xfrm>
          <a:prstGeom prst="rect">
            <a:avLst/>
          </a:prstGeom>
          <a:noFill/>
          <a:ln>
            <a:noFill/>
          </a:ln>
        </p:spPr>
      </p:pic>
      <p:pic>
        <p:nvPicPr>
          <p:cNvPr id="519" name="Google Shape;519;g127fdc849b3_3_839"/>
          <p:cNvPicPr preferRelativeResize="0"/>
          <p:nvPr/>
        </p:nvPicPr>
        <p:blipFill rotWithShape="1">
          <a:blip r:embed="rId4">
            <a:alphaModFix/>
          </a:blip>
          <a:srcRect b="0" l="0" r="0" t="0"/>
          <a:stretch/>
        </p:blipFill>
        <p:spPr>
          <a:xfrm>
            <a:off x="4658999" y="1045050"/>
            <a:ext cx="4332601" cy="34317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27fdc849b3_3_845"/>
          <p:cNvSpPr txBox="1"/>
          <p:nvPr>
            <p:ph type="ctrTitle"/>
          </p:nvPr>
        </p:nvSpPr>
        <p:spPr>
          <a:xfrm>
            <a:off x="507450" y="95000"/>
            <a:ext cx="8177100" cy="1062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a:solidFill>
                  <a:srgbClr val="FF9900"/>
                </a:solidFill>
              </a:rPr>
              <a:t>Test Scenarios #4</a:t>
            </a:r>
            <a:endParaRPr>
              <a:solidFill>
                <a:srgbClr val="FF9900"/>
              </a:solidFill>
            </a:endParaRPr>
          </a:p>
        </p:txBody>
      </p:sp>
      <p:sp>
        <p:nvSpPr>
          <p:cNvPr id="525" name="Google Shape;525;g127fdc849b3_3_845"/>
          <p:cNvSpPr txBox="1"/>
          <p:nvPr/>
        </p:nvSpPr>
        <p:spPr>
          <a:xfrm>
            <a:off x="314825" y="1157000"/>
            <a:ext cx="3435300" cy="370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None/>
            </a:pPr>
            <a:r>
              <a:rPr b="0" i="0" lang="en" sz="2200" u="none" cap="none" strike="noStrike">
                <a:solidFill>
                  <a:schemeClr val="lt2"/>
                </a:solidFill>
                <a:latin typeface="Nunito"/>
                <a:ea typeface="Nunito"/>
                <a:cs typeface="Nunito"/>
                <a:sym typeface="Nunito"/>
              </a:rPr>
              <a:t>Encounter a blocked route</a:t>
            </a:r>
            <a:endParaRPr b="0" i="0" sz="2200" u="none" cap="none" strike="noStrike">
              <a:solidFill>
                <a:schemeClr val="lt2"/>
              </a:solidFill>
              <a:latin typeface="Nunito"/>
              <a:ea typeface="Nunito"/>
              <a:cs typeface="Nunito"/>
              <a:sym typeface="Nunito"/>
            </a:endParaRPr>
          </a:p>
          <a:p>
            <a:pPr indent="-368300" lvl="0" marL="457200" marR="0" rtl="0" algn="l">
              <a:lnSpc>
                <a:spcPct val="100000"/>
              </a:lnSpc>
              <a:spcBef>
                <a:spcPts val="2000"/>
              </a:spcBef>
              <a:spcAft>
                <a:spcPts val="0"/>
              </a:spcAft>
              <a:buClr>
                <a:schemeClr val="lt2"/>
              </a:buClr>
              <a:buSzPts val="2200"/>
              <a:buFont typeface="Nunito"/>
              <a:buChar char="●"/>
            </a:pPr>
            <a:r>
              <a:rPr b="0" i="0" lang="en" sz="2200" u="none" cap="none" strike="noStrike">
                <a:solidFill>
                  <a:schemeClr val="lt2"/>
                </a:solidFill>
                <a:latin typeface="Nunito"/>
                <a:ea typeface="Nunito"/>
                <a:cs typeface="Nunito"/>
                <a:sym typeface="Nunito"/>
              </a:rPr>
              <a:t>Scenario Type:</a:t>
            </a:r>
            <a:endParaRPr b="0" i="0" sz="2200" u="none" cap="none" strike="noStrike">
              <a:solidFill>
                <a:schemeClr val="lt2"/>
              </a:solidFill>
              <a:latin typeface="Nunito"/>
              <a:ea typeface="Nunito"/>
              <a:cs typeface="Nunito"/>
              <a:sym typeface="Nunito"/>
            </a:endParaRPr>
          </a:p>
          <a:p>
            <a:pPr indent="0" lvl="0" marL="457200" marR="0" rtl="0" algn="l">
              <a:lnSpc>
                <a:spcPct val="100000"/>
              </a:lnSpc>
              <a:spcBef>
                <a:spcPts val="600"/>
              </a:spcBef>
              <a:spcAft>
                <a:spcPts val="0"/>
              </a:spcAft>
              <a:buNone/>
            </a:pPr>
            <a:r>
              <a:rPr b="0" i="0" lang="en" sz="2200" u="none" cap="none" strike="noStrike">
                <a:solidFill>
                  <a:schemeClr val="lt2"/>
                </a:solidFill>
                <a:latin typeface="Nunito"/>
                <a:ea typeface="Nunito"/>
                <a:cs typeface="Nunito"/>
                <a:sym typeface="Nunito"/>
              </a:rPr>
              <a:t>Automatic Rerouting due to traffic conditions</a:t>
            </a:r>
            <a:endParaRPr b="0" i="0" sz="2200" u="none" cap="none" strike="noStrike">
              <a:solidFill>
                <a:schemeClr val="lt2"/>
              </a:solidFill>
              <a:latin typeface="Nunito"/>
              <a:ea typeface="Nunito"/>
              <a:cs typeface="Nunito"/>
              <a:sym typeface="Nunito"/>
            </a:endParaRPr>
          </a:p>
          <a:p>
            <a:pPr indent="0" lvl="0" marL="1371600" marR="0" rtl="0" algn="l">
              <a:lnSpc>
                <a:spcPct val="100000"/>
              </a:lnSpc>
              <a:spcBef>
                <a:spcPts val="570"/>
              </a:spcBef>
              <a:spcAft>
                <a:spcPts val="0"/>
              </a:spcAft>
              <a:buClr>
                <a:srgbClr val="000000"/>
              </a:buClr>
              <a:buSzPts val="1400"/>
              <a:buFont typeface="Arial"/>
              <a:buNone/>
            </a:pPr>
            <a:r>
              <a:t/>
            </a:r>
            <a:endParaRPr b="0" i="0" sz="1900" u="none" cap="none" strike="noStrike">
              <a:solidFill>
                <a:schemeClr val="lt2"/>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400"/>
              <a:buFont typeface="Arial"/>
              <a:buNone/>
            </a:pPr>
            <a:r>
              <a:t/>
            </a:r>
            <a:endParaRPr b="0" i="0" sz="1900" u="none" cap="none" strike="noStrike">
              <a:solidFill>
                <a:schemeClr val="lt2"/>
              </a:solidFill>
              <a:latin typeface="Nunito"/>
              <a:ea typeface="Nunito"/>
              <a:cs typeface="Nunito"/>
              <a:sym typeface="Nunito"/>
            </a:endParaRPr>
          </a:p>
          <a:p>
            <a:pPr indent="0" lvl="0" marL="0" marR="0" rtl="0" algn="l">
              <a:lnSpc>
                <a:spcPct val="100000"/>
              </a:lnSpc>
              <a:spcBef>
                <a:spcPts val="570"/>
              </a:spcBef>
              <a:spcAft>
                <a:spcPts val="0"/>
              </a:spcAft>
              <a:buClr>
                <a:srgbClr val="000000"/>
              </a:buClr>
              <a:buSzPts val="1400"/>
              <a:buFont typeface="Arial"/>
              <a:buNone/>
            </a:pPr>
            <a:r>
              <a:rPr b="0" i="0" lang="en" sz="1900" u="none" cap="none" strike="noStrike">
                <a:solidFill>
                  <a:schemeClr val="lt2"/>
                </a:solidFill>
                <a:latin typeface="Nunito"/>
                <a:ea typeface="Nunito"/>
                <a:cs typeface="Nunito"/>
                <a:sym typeface="Nunito"/>
              </a:rPr>
              <a:t>	</a:t>
            </a:r>
            <a:endParaRPr b="0" i="0" sz="1900" u="none" cap="none" strike="noStrike">
              <a:solidFill>
                <a:schemeClr val="lt2"/>
              </a:solidFill>
              <a:latin typeface="Nunito"/>
              <a:ea typeface="Nunito"/>
              <a:cs typeface="Nunito"/>
              <a:sym typeface="Nunito"/>
            </a:endParaRPr>
          </a:p>
        </p:txBody>
      </p:sp>
      <p:pic>
        <p:nvPicPr>
          <p:cNvPr id="526" name="Google Shape;526;g127fdc849b3_3_845"/>
          <p:cNvPicPr preferRelativeResize="0"/>
          <p:nvPr/>
        </p:nvPicPr>
        <p:blipFill rotWithShape="1">
          <a:blip r:embed="rId3">
            <a:alphaModFix/>
          </a:blip>
          <a:srcRect b="0" l="0" r="0" t="0"/>
          <a:stretch/>
        </p:blipFill>
        <p:spPr>
          <a:xfrm>
            <a:off x="3876950" y="1288600"/>
            <a:ext cx="4925225" cy="3250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127fdc849b3_3_851"/>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#4 - Context Modeling </a:t>
            </a:r>
            <a:endParaRPr sz="3000">
              <a:solidFill>
                <a:srgbClr val="FF9900"/>
              </a:solidFill>
            </a:endParaRPr>
          </a:p>
        </p:txBody>
      </p:sp>
      <p:pic>
        <p:nvPicPr>
          <p:cNvPr id="532" name="Google Shape;532;g127fdc849b3_3_851"/>
          <p:cNvPicPr preferRelativeResize="0"/>
          <p:nvPr/>
        </p:nvPicPr>
        <p:blipFill rotWithShape="1">
          <a:blip r:embed="rId3">
            <a:alphaModFix/>
          </a:blip>
          <a:srcRect b="0" l="0" r="0" t="0"/>
          <a:stretch/>
        </p:blipFill>
        <p:spPr>
          <a:xfrm>
            <a:off x="791025" y="772700"/>
            <a:ext cx="3387500" cy="3946048"/>
          </a:xfrm>
          <a:prstGeom prst="rect">
            <a:avLst/>
          </a:prstGeom>
          <a:noFill/>
          <a:ln>
            <a:noFill/>
          </a:ln>
        </p:spPr>
      </p:pic>
      <p:pic>
        <p:nvPicPr>
          <p:cNvPr id="533" name="Google Shape;533;g127fdc849b3_3_851"/>
          <p:cNvPicPr preferRelativeResize="0"/>
          <p:nvPr/>
        </p:nvPicPr>
        <p:blipFill rotWithShape="1">
          <a:blip r:embed="rId4">
            <a:alphaModFix/>
          </a:blip>
          <a:srcRect b="0" l="0" r="0" t="0"/>
          <a:stretch/>
        </p:blipFill>
        <p:spPr>
          <a:xfrm>
            <a:off x="4793475" y="772700"/>
            <a:ext cx="3080509" cy="3946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27fdc849b3_3_718"/>
          <p:cNvSpPr txBox="1"/>
          <p:nvPr>
            <p:ph type="ctrTitle"/>
          </p:nvPr>
        </p:nvSpPr>
        <p:spPr>
          <a:xfrm>
            <a:off x="185650" y="104200"/>
            <a:ext cx="6239700" cy="94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9900"/>
                </a:solidFill>
              </a:rPr>
              <a:t>Introduction</a:t>
            </a:r>
            <a:endParaRPr>
              <a:solidFill>
                <a:srgbClr val="FF9900"/>
              </a:solidFill>
            </a:endParaRPr>
          </a:p>
        </p:txBody>
      </p:sp>
      <p:sp>
        <p:nvSpPr>
          <p:cNvPr id="338" name="Google Shape;338;g127fdc849b3_3_718"/>
          <p:cNvSpPr txBox="1"/>
          <p:nvPr>
            <p:ph idx="1" type="subTitle"/>
          </p:nvPr>
        </p:nvSpPr>
        <p:spPr>
          <a:xfrm>
            <a:off x="271925" y="1008375"/>
            <a:ext cx="8767200" cy="3918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Char char="●"/>
            </a:pPr>
            <a:r>
              <a:rPr lang="en" sz="2400"/>
              <a:t>Autonomous Vehicle (AV) Simulation Testing:</a:t>
            </a:r>
            <a:endParaRPr sz="2400"/>
          </a:p>
          <a:p>
            <a:pPr indent="-381000" lvl="0" marL="914400" marR="0" rtl="0" algn="l">
              <a:lnSpc>
                <a:spcPct val="115000"/>
              </a:lnSpc>
              <a:spcBef>
                <a:spcPts val="0"/>
              </a:spcBef>
              <a:spcAft>
                <a:spcPts val="0"/>
              </a:spcAft>
              <a:buSzPts val="2400"/>
              <a:buChar char="●"/>
            </a:pPr>
            <a:r>
              <a:rPr lang="en" sz="2400"/>
              <a:t>Is a software or system that tests autonomous vehicles in different domains and situations </a:t>
            </a:r>
            <a:endParaRPr sz="2400"/>
          </a:p>
          <a:p>
            <a:pPr indent="-381000" lvl="0" marL="914400" marR="0" rtl="0" algn="l">
              <a:lnSpc>
                <a:spcPct val="115000"/>
              </a:lnSpc>
              <a:spcBef>
                <a:spcPts val="0"/>
              </a:spcBef>
              <a:spcAft>
                <a:spcPts val="0"/>
              </a:spcAft>
              <a:buSzPts val="2400"/>
              <a:buChar char="●"/>
            </a:pPr>
            <a:r>
              <a:rPr lang="en" sz="2400"/>
              <a:t>Three different approaches: End-to-End Stimulation, Replay Stimulation, and Planning Stimulation</a:t>
            </a:r>
            <a:endParaRPr sz="2400"/>
          </a:p>
          <a:p>
            <a:pPr indent="-381000" lvl="0" marL="914400" marR="0" rtl="0" algn="l">
              <a:lnSpc>
                <a:spcPct val="115000"/>
              </a:lnSpc>
              <a:spcBef>
                <a:spcPts val="0"/>
              </a:spcBef>
              <a:spcAft>
                <a:spcPts val="0"/>
              </a:spcAft>
              <a:buSzPts val="2400"/>
              <a:buChar char="●"/>
            </a:pPr>
            <a:r>
              <a:rPr lang="en" sz="2400"/>
              <a:t>Project objectives</a:t>
            </a:r>
            <a:endParaRPr sz="2400"/>
          </a:p>
          <a:p>
            <a:pPr indent="-381000" lvl="0" marL="914400" marR="0" rtl="0" algn="l">
              <a:lnSpc>
                <a:spcPct val="115000"/>
              </a:lnSpc>
              <a:spcBef>
                <a:spcPts val="0"/>
              </a:spcBef>
              <a:spcAft>
                <a:spcPts val="0"/>
              </a:spcAft>
              <a:buSzPts val="2400"/>
              <a:buChar char="●"/>
            </a:pPr>
            <a:r>
              <a:rPr lang="en" sz="2400"/>
              <a:t>Scenario-Based Testing Approach with different test cases</a:t>
            </a:r>
            <a:endParaRPr sz="2400"/>
          </a:p>
          <a:p>
            <a:pPr indent="-381000" lvl="0" marL="914400" marR="0" rtl="0" algn="l">
              <a:lnSpc>
                <a:spcPct val="115000"/>
              </a:lnSpc>
              <a:spcBef>
                <a:spcPts val="0"/>
              </a:spcBef>
              <a:spcAft>
                <a:spcPts val="0"/>
              </a:spcAft>
              <a:buSzPts val="2400"/>
              <a:buChar char="●"/>
            </a:pPr>
            <a:r>
              <a:rPr lang="en" sz="2400"/>
              <a:t>Analyze test models and complexity</a:t>
            </a:r>
            <a:endParaRPr sz="2400"/>
          </a:p>
          <a:p>
            <a:pPr indent="0" lvl="0" marL="457200" rtl="0" algn="l">
              <a:lnSpc>
                <a:spcPct val="150000"/>
              </a:lnSpc>
              <a:spcBef>
                <a:spcPts val="0"/>
              </a:spcBef>
              <a:spcAft>
                <a:spcPts val="0"/>
              </a:spcAft>
              <a:buSzPts val="7200"/>
              <a:buNone/>
            </a:pPr>
            <a:r>
              <a:t/>
            </a:r>
            <a:endParaRPr sz="2000">
              <a:solidFill>
                <a:schemeClr val="lt1"/>
              </a:solidFill>
              <a:latin typeface="Arial"/>
              <a:ea typeface="Arial"/>
              <a:cs typeface="Arial"/>
              <a:sym typeface="Arial"/>
            </a:endParaRPr>
          </a:p>
          <a:p>
            <a:pPr indent="0" lvl="0" marL="0" rtl="0" algn="l">
              <a:lnSpc>
                <a:spcPct val="150000"/>
              </a:lnSpc>
              <a:spcBef>
                <a:spcPts val="1200"/>
              </a:spcBef>
              <a:spcAft>
                <a:spcPts val="1200"/>
              </a:spcAft>
              <a:buSzPts val="7200"/>
              <a:buNone/>
            </a:pPr>
            <a:r>
              <a:t/>
            </a:r>
            <a:endParaRPr sz="200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127fdc849b3_3_857"/>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#4 - Input Classification </a:t>
            </a:r>
            <a:endParaRPr sz="3000">
              <a:solidFill>
                <a:srgbClr val="FF9900"/>
              </a:solidFill>
            </a:endParaRPr>
          </a:p>
        </p:txBody>
      </p:sp>
      <p:pic>
        <p:nvPicPr>
          <p:cNvPr id="539" name="Google Shape;539;g127fdc849b3_3_857"/>
          <p:cNvPicPr preferRelativeResize="0"/>
          <p:nvPr/>
        </p:nvPicPr>
        <p:blipFill rotWithShape="1">
          <a:blip r:embed="rId3">
            <a:alphaModFix/>
          </a:blip>
          <a:srcRect b="0" l="0" r="0" t="0"/>
          <a:stretch/>
        </p:blipFill>
        <p:spPr>
          <a:xfrm>
            <a:off x="152400" y="1426050"/>
            <a:ext cx="4257575" cy="2619375"/>
          </a:xfrm>
          <a:prstGeom prst="rect">
            <a:avLst/>
          </a:prstGeom>
          <a:noFill/>
          <a:ln>
            <a:noFill/>
          </a:ln>
        </p:spPr>
      </p:pic>
      <p:pic>
        <p:nvPicPr>
          <p:cNvPr id="540" name="Google Shape;540;g127fdc849b3_3_857"/>
          <p:cNvPicPr preferRelativeResize="0"/>
          <p:nvPr/>
        </p:nvPicPr>
        <p:blipFill rotWithShape="1">
          <a:blip r:embed="rId4">
            <a:alphaModFix/>
          </a:blip>
          <a:srcRect b="0" l="0" r="0" t="0"/>
          <a:stretch/>
        </p:blipFill>
        <p:spPr>
          <a:xfrm>
            <a:off x="4562375" y="1045050"/>
            <a:ext cx="4429224" cy="35453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27fdc849b3_3_863"/>
          <p:cNvSpPr txBox="1"/>
          <p:nvPr>
            <p:ph type="ctrTitle"/>
          </p:nvPr>
        </p:nvSpPr>
        <p:spPr>
          <a:xfrm>
            <a:off x="281025" y="109650"/>
            <a:ext cx="8609400" cy="78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FF9900"/>
                </a:solidFill>
              </a:rPr>
              <a:t>Testing Scenario #4 - Output Classification </a:t>
            </a:r>
            <a:endParaRPr sz="3000">
              <a:solidFill>
                <a:srgbClr val="FF9900"/>
              </a:solidFill>
            </a:endParaRPr>
          </a:p>
        </p:txBody>
      </p:sp>
      <p:pic>
        <p:nvPicPr>
          <p:cNvPr id="546" name="Google Shape;546;g127fdc849b3_3_863"/>
          <p:cNvPicPr preferRelativeResize="0"/>
          <p:nvPr/>
        </p:nvPicPr>
        <p:blipFill rotWithShape="1">
          <a:blip r:embed="rId3">
            <a:alphaModFix/>
          </a:blip>
          <a:srcRect b="0" l="0" r="0" t="0"/>
          <a:stretch/>
        </p:blipFill>
        <p:spPr>
          <a:xfrm>
            <a:off x="152400" y="1045050"/>
            <a:ext cx="4090650" cy="3562350"/>
          </a:xfrm>
          <a:prstGeom prst="rect">
            <a:avLst/>
          </a:prstGeom>
          <a:noFill/>
          <a:ln>
            <a:noFill/>
          </a:ln>
        </p:spPr>
      </p:pic>
      <p:pic>
        <p:nvPicPr>
          <p:cNvPr id="547" name="Google Shape;547;g127fdc849b3_3_863"/>
          <p:cNvPicPr preferRelativeResize="0"/>
          <p:nvPr/>
        </p:nvPicPr>
        <p:blipFill rotWithShape="1">
          <a:blip r:embed="rId4">
            <a:alphaModFix/>
          </a:blip>
          <a:srcRect b="0" l="0" r="0" t="0"/>
          <a:stretch/>
        </p:blipFill>
        <p:spPr>
          <a:xfrm>
            <a:off x="4395450" y="1349850"/>
            <a:ext cx="4596151" cy="27546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27fdc849b3_3_869"/>
          <p:cNvSpPr txBox="1"/>
          <p:nvPr>
            <p:ph type="ctrTitle"/>
          </p:nvPr>
        </p:nvSpPr>
        <p:spPr>
          <a:xfrm>
            <a:off x="516000" y="247800"/>
            <a:ext cx="8079000" cy="1115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40"/>
              <a:buNone/>
            </a:pPr>
            <a:r>
              <a:rPr lang="en" sz="4180">
                <a:solidFill>
                  <a:srgbClr val="E69138"/>
                </a:solidFill>
              </a:rPr>
              <a:t>Test Scenarios</a:t>
            </a:r>
            <a:endParaRPr sz="4180">
              <a:solidFill>
                <a:srgbClr val="E69138"/>
              </a:solidFill>
            </a:endParaRPr>
          </a:p>
        </p:txBody>
      </p:sp>
      <p:pic>
        <p:nvPicPr>
          <p:cNvPr id="553" name="Google Shape;553;g127fdc849b3_3_869"/>
          <p:cNvPicPr preferRelativeResize="0"/>
          <p:nvPr/>
        </p:nvPicPr>
        <p:blipFill>
          <a:blip r:embed="rId3">
            <a:alphaModFix/>
          </a:blip>
          <a:stretch>
            <a:fillRect/>
          </a:stretch>
        </p:blipFill>
        <p:spPr>
          <a:xfrm>
            <a:off x="152400" y="1515300"/>
            <a:ext cx="8839199" cy="240224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129649ddc7b_0_40"/>
          <p:cNvSpPr txBox="1"/>
          <p:nvPr>
            <p:ph type="ctrTitle"/>
          </p:nvPr>
        </p:nvSpPr>
        <p:spPr>
          <a:xfrm>
            <a:off x="516000" y="247800"/>
            <a:ext cx="8079000" cy="1115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40"/>
              <a:buNone/>
            </a:pPr>
            <a:r>
              <a:rPr lang="en" sz="4180">
                <a:solidFill>
                  <a:srgbClr val="E69138"/>
                </a:solidFill>
              </a:rPr>
              <a:t>Test Case Complexity</a:t>
            </a:r>
            <a:endParaRPr sz="4180">
              <a:solidFill>
                <a:srgbClr val="E69138"/>
              </a:solidFill>
            </a:endParaRPr>
          </a:p>
        </p:txBody>
      </p:sp>
      <p:pic>
        <p:nvPicPr>
          <p:cNvPr id="559" name="Google Shape;559;g129649ddc7b_0_40"/>
          <p:cNvPicPr preferRelativeResize="0"/>
          <p:nvPr/>
        </p:nvPicPr>
        <p:blipFill>
          <a:blip r:embed="rId3">
            <a:alphaModFix/>
          </a:blip>
          <a:stretch>
            <a:fillRect/>
          </a:stretch>
        </p:blipFill>
        <p:spPr>
          <a:xfrm>
            <a:off x="152400" y="1362900"/>
            <a:ext cx="8839202" cy="28608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g129649ddc7b_0_24"/>
          <p:cNvPicPr preferRelativeResize="0"/>
          <p:nvPr/>
        </p:nvPicPr>
        <p:blipFill>
          <a:blip r:embed="rId3">
            <a:alphaModFix/>
          </a:blip>
          <a:stretch>
            <a:fillRect/>
          </a:stretch>
        </p:blipFill>
        <p:spPr>
          <a:xfrm>
            <a:off x="422025" y="1482675"/>
            <a:ext cx="3946517" cy="2363075"/>
          </a:xfrm>
          <a:prstGeom prst="rect">
            <a:avLst/>
          </a:prstGeom>
          <a:noFill/>
          <a:ln>
            <a:noFill/>
          </a:ln>
        </p:spPr>
      </p:pic>
      <p:pic>
        <p:nvPicPr>
          <p:cNvPr id="565" name="Google Shape;565;g129649ddc7b_0_24"/>
          <p:cNvPicPr preferRelativeResize="0"/>
          <p:nvPr/>
        </p:nvPicPr>
        <p:blipFill>
          <a:blip r:embed="rId4">
            <a:alphaModFix/>
          </a:blip>
          <a:stretch>
            <a:fillRect/>
          </a:stretch>
        </p:blipFill>
        <p:spPr>
          <a:xfrm>
            <a:off x="4600826" y="1482675"/>
            <a:ext cx="4071123" cy="2363075"/>
          </a:xfrm>
          <a:prstGeom prst="rect">
            <a:avLst/>
          </a:prstGeom>
          <a:noFill/>
          <a:ln>
            <a:noFill/>
          </a:ln>
        </p:spPr>
      </p:pic>
      <p:sp>
        <p:nvSpPr>
          <p:cNvPr id="566" name="Google Shape;566;g129649ddc7b_0_24"/>
          <p:cNvSpPr txBox="1"/>
          <p:nvPr>
            <p:ph type="ctrTitle"/>
          </p:nvPr>
        </p:nvSpPr>
        <p:spPr>
          <a:xfrm>
            <a:off x="516000" y="247800"/>
            <a:ext cx="8079000" cy="1115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40"/>
              <a:buNone/>
            </a:pPr>
            <a:r>
              <a:rPr lang="en" sz="4180">
                <a:solidFill>
                  <a:srgbClr val="E69138"/>
                </a:solidFill>
              </a:rPr>
              <a:t>Test results</a:t>
            </a:r>
            <a:endParaRPr sz="4180">
              <a:solidFill>
                <a:srgbClr val="E69138"/>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127fdc849b3_3_874"/>
          <p:cNvSpPr txBox="1"/>
          <p:nvPr>
            <p:ph type="ctrTitle"/>
          </p:nvPr>
        </p:nvSpPr>
        <p:spPr>
          <a:xfrm>
            <a:off x="507450" y="-57400"/>
            <a:ext cx="7527300" cy="1062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sz="4000">
                <a:solidFill>
                  <a:srgbClr val="FF9900"/>
                </a:solidFill>
              </a:rPr>
              <a:t>Test Scenarios #0</a:t>
            </a:r>
            <a:endParaRPr sz="4000">
              <a:solidFill>
                <a:srgbClr val="FF9900"/>
              </a:solidFill>
            </a:endParaRPr>
          </a:p>
        </p:txBody>
      </p:sp>
      <p:sp>
        <p:nvSpPr>
          <p:cNvPr id="572" name="Google Shape;572;g127fdc849b3_3_874"/>
          <p:cNvSpPr txBox="1"/>
          <p:nvPr/>
        </p:nvSpPr>
        <p:spPr>
          <a:xfrm>
            <a:off x="191875" y="967675"/>
            <a:ext cx="3423000" cy="325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None/>
            </a:pPr>
            <a:r>
              <a:rPr b="0" i="0" lang="en" sz="2000" u="none" cap="none" strike="noStrike">
                <a:solidFill>
                  <a:schemeClr val="lt2"/>
                </a:solidFill>
                <a:latin typeface="Nunito"/>
                <a:ea typeface="Nunito"/>
                <a:cs typeface="Nunito"/>
                <a:sym typeface="Nunito"/>
              </a:rPr>
              <a:t>Drive to a Target Location</a:t>
            </a:r>
            <a:endParaRPr b="0" i="0" sz="2000" u="none" cap="none" strike="noStrike">
              <a:solidFill>
                <a:schemeClr val="lt2"/>
              </a:solidFill>
              <a:latin typeface="Nunito"/>
              <a:ea typeface="Nunito"/>
              <a:cs typeface="Nunito"/>
              <a:sym typeface="Nunito"/>
            </a:endParaRPr>
          </a:p>
          <a:p>
            <a:pPr indent="-355600" lvl="0" marL="457200" marR="0" rtl="0" algn="l">
              <a:lnSpc>
                <a:spcPct val="100000"/>
              </a:lnSpc>
              <a:spcBef>
                <a:spcPts val="2000"/>
              </a:spcBef>
              <a:spcAft>
                <a:spcPts val="0"/>
              </a:spcAft>
              <a:buClr>
                <a:schemeClr val="lt2"/>
              </a:buClr>
              <a:buSzPts val="2000"/>
              <a:buFont typeface="Nunito"/>
              <a:buChar char="●"/>
            </a:pPr>
            <a:r>
              <a:rPr b="0" i="0" lang="en" sz="2000" u="none" cap="none" strike="noStrike">
                <a:solidFill>
                  <a:schemeClr val="lt2"/>
                </a:solidFill>
                <a:latin typeface="Nunito"/>
                <a:ea typeface="Nunito"/>
                <a:cs typeface="Nunito"/>
                <a:sym typeface="Nunito"/>
              </a:rPr>
              <a:t>Scenario Type:</a:t>
            </a:r>
            <a:endParaRPr b="0" i="0" sz="2000" u="none" cap="none" strike="noStrike">
              <a:solidFill>
                <a:schemeClr val="lt2"/>
              </a:solidFill>
              <a:latin typeface="Nunito"/>
              <a:ea typeface="Nunito"/>
              <a:cs typeface="Nunito"/>
              <a:sym typeface="Nunito"/>
            </a:endParaRPr>
          </a:p>
          <a:p>
            <a:pPr indent="0" lvl="0" marL="457200" marR="0" rtl="0" algn="l">
              <a:lnSpc>
                <a:spcPct val="100000"/>
              </a:lnSpc>
              <a:spcBef>
                <a:spcPts val="600"/>
              </a:spcBef>
              <a:spcAft>
                <a:spcPts val="0"/>
              </a:spcAft>
              <a:buNone/>
            </a:pPr>
            <a:r>
              <a:rPr b="0" i="0" lang="en" sz="2000" u="none" cap="none" strike="noStrike">
                <a:solidFill>
                  <a:schemeClr val="lt2"/>
                </a:solidFill>
                <a:latin typeface="Nunito"/>
                <a:ea typeface="Nunito"/>
                <a:cs typeface="Nunito"/>
                <a:sym typeface="Nunito"/>
              </a:rPr>
              <a:t>Sanity test to prove if the Simulator is functional.</a:t>
            </a:r>
            <a:endParaRPr b="0" i="0" sz="2000" u="none" cap="none" strike="noStrike">
              <a:solidFill>
                <a:schemeClr val="lt2"/>
              </a:solidFill>
              <a:latin typeface="Nunito"/>
              <a:ea typeface="Nunito"/>
              <a:cs typeface="Nunito"/>
              <a:sym typeface="Nunito"/>
            </a:endParaRPr>
          </a:p>
          <a:p>
            <a:pPr indent="0" lvl="0" marL="1371600" marR="0" rtl="0" algn="l">
              <a:lnSpc>
                <a:spcPct val="100000"/>
              </a:lnSpc>
              <a:spcBef>
                <a:spcPts val="570"/>
              </a:spcBef>
              <a:spcAft>
                <a:spcPts val="0"/>
              </a:spcAft>
              <a:buClr>
                <a:srgbClr val="000000"/>
              </a:buClr>
              <a:buSzPts val="1400"/>
              <a:buFont typeface="Arial"/>
              <a:buNone/>
            </a:pPr>
            <a:r>
              <a:t/>
            </a:r>
            <a:endParaRPr b="0" i="0" sz="2000" u="none" cap="none" strike="noStrike">
              <a:solidFill>
                <a:schemeClr val="lt2"/>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400"/>
              <a:buFont typeface="Arial"/>
              <a:buNone/>
            </a:pPr>
            <a:r>
              <a:t/>
            </a:r>
            <a:endParaRPr b="0" i="0" sz="2000" u="none" cap="none" strike="noStrike">
              <a:solidFill>
                <a:schemeClr val="lt2"/>
              </a:solidFill>
              <a:latin typeface="Nunito"/>
              <a:ea typeface="Nunito"/>
              <a:cs typeface="Nunito"/>
              <a:sym typeface="Nunito"/>
            </a:endParaRPr>
          </a:p>
          <a:p>
            <a:pPr indent="0" lvl="0" marL="0" marR="0" rtl="0" algn="l">
              <a:lnSpc>
                <a:spcPct val="100000"/>
              </a:lnSpc>
              <a:spcBef>
                <a:spcPts val="570"/>
              </a:spcBef>
              <a:spcAft>
                <a:spcPts val="0"/>
              </a:spcAft>
              <a:buClr>
                <a:srgbClr val="000000"/>
              </a:buClr>
              <a:buSzPts val="1400"/>
              <a:buFont typeface="Arial"/>
              <a:buNone/>
            </a:pPr>
            <a:r>
              <a:rPr b="0" i="0" lang="en" sz="2000" u="none" cap="none" strike="noStrike">
                <a:solidFill>
                  <a:schemeClr val="lt2"/>
                </a:solidFill>
                <a:latin typeface="Nunito"/>
                <a:ea typeface="Nunito"/>
                <a:cs typeface="Nunito"/>
                <a:sym typeface="Nunito"/>
              </a:rPr>
              <a:t>	</a:t>
            </a:r>
            <a:endParaRPr b="0" i="0" sz="2000" u="none" cap="none" strike="noStrike">
              <a:solidFill>
                <a:schemeClr val="lt2"/>
              </a:solidFill>
              <a:latin typeface="Nunito"/>
              <a:ea typeface="Nunito"/>
              <a:cs typeface="Nunito"/>
              <a:sym typeface="Nunito"/>
            </a:endParaRPr>
          </a:p>
        </p:txBody>
      </p:sp>
      <p:graphicFrame>
        <p:nvGraphicFramePr>
          <p:cNvPr id="573" name="Google Shape;573;g127fdc849b3_3_874"/>
          <p:cNvGraphicFramePr/>
          <p:nvPr/>
        </p:nvGraphicFramePr>
        <p:xfrm>
          <a:off x="3569125" y="750950"/>
          <a:ext cx="3000000" cy="3000000"/>
        </p:xfrm>
        <a:graphic>
          <a:graphicData uri="http://schemas.openxmlformats.org/drawingml/2006/table">
            <a:tbl>
              <a:tblPr bandCol="1" bandRow="1">
                <a:noFill/>
                <a:tableStyleId>{02C9C24F-6EE4-4432-A452-956C5F70648A}</a:tableStyleId>
              </a:tblPr>
              <a:tblGrid>
                <a:gridCol w="1055950"/>
                <a:gridCol w="1055950"/>
                <a:gridCol w="1055950"/>
                <a:gridCol w="1055950"/>
                <a:gridCol w="1055950"/>
              </a:tblGrid>
              <a:tr h="584775">
                <a:tc gridSpan="5">
                  <a:txBody>
                    <a:bodyPr/>
                    <a:lstStyle/>
                    <a:p>
                      <a:pPr indent="0" lvl="0" marL="63500" marR="0" rtl="0" algn="ctr">
                        <a:lnSpc>
                          <a:spcPct val="100000"/>
                        </a:lnSpc>
                        <a:spcBef>
                          <a:spcPts val="0"/>
                        </a:spcBef>
                        <a:spcAft>
                          <a:spcPts val="0"/>
                        </a:spcAft>
                        <a:buClr>
                          <a:srgbClr val="000000"/>
                        </a:buClr>
                        <a:buSzPts val="1400"/>
                        <a:buFont typeface="Arial"/>
                        <a:buNone/>
                      </a:pPr>
                      <a:r>
                        <a:rPr b="1" lang="en" sz="1400" u="none" cap="none" strike="noStrike">
                          <a:solidFill>
                            <a:srgbClr val="3C4043"/>
                          </a:solidFill>
                          <a:latin typeface="Times New Roman"/>
                          <a:ea typeface="Times New Roman"/>
                          <a:cs typeface="Times New Roman"/>
                          <a:sym typeface="Times New Roman"/>
                        </a:rPr>
                        <a:t>Agent Configurations</a:t>
                      </a:r>
                      <a:endParaRPr b="1" sz="1400" u="none" cap="none" strike="noStrike">
                        <a:solidFill>
                          <a:srgbClr val="3C4043"/>
                        </a:solidFill>
                        <a:latin typeface="Times New Roman"/>
                        <a:ea typeface="Times New Roman"/>
                        <a:cs typeface="Times New Roman"/>
                        <a:sym typeface="Times New Roman"/>
                      </a:endParaRPr>
                    </a:p>
                  </a:txBody>
                  <a:tcPr marT="0" marB="0" marR="0" marL="0">
                    <a:solidFill>
                      <a:srgbClr val="B6D7A8"/>
                    </a:solidFill>
                  </a:tcPr>
                </a:tc>
                <a:tc hMerge="1"/>
                <a:tc hMerge="1"/>
                <a:tc hMerge="1"/>
                <a:tc hMerge="1"/>
              </a:tr>
              <a:tr h="584775">
                <a:tc>
                  <a:txBody>
                    <a:bodyPr/>
                    <a:lstStyle/>
                    <a:p>
                      <a:pPr indent="0" lvl="0" marL="63500" marR="0" rtl="0" algn="ctr">
                        <a:lnSpc>
                          <a:spcPct val="100000"/>
                        </a:lnSpc>
                        <a:spcBef>
                          <a:spcPts val="0"/>
                        </a:spcBef>
                        <a:spcAft>
                          <a:spcPts val="0"/>
                        </a:spcAft>
                        <a:buClr>
                          <a:srgbClr val="000000"/>
                        </a:buClr>
                        <a:buSzPts val="1200"/>
                        <a:buFont typeface="Arial"/>
                        <a:buNone/>
                      </a:pPr>
                      <a:r>
                        <a:rPr b="1" lang="en" sz="1200" u="none" cap="none" strike="noStrike">
                          <a:solidFill>
                            <a:srgbClr val="3C4043"/>
                          </a:solidFill>
                          <a:latin typeface="Times New Roman"/>
                          <a:ea typeface="Times New Roman"/>
                          <a:cs typeface="Times New Roman"/>
                          <a:sym typeface="Times New Roman"/>
                        </a:rPr>
                        <a:t>Ego Speed</a:t>
                      </a:r>
                      <a:endParaRPr b="1" sz="1200" u="none" cap="none" strike="noStrike">
                        <a:solidFill>
                          <a:srgbClr val="3C4043"/>
                        </a:solidFill>
                        <a:latin typeface="Times New Roman"/>
                        <a:ea typeface="Times New Roman"/>
                        <a:cs typeface="Times New Roman"/>
                        <a:sym typeface="Times New Roman"/>
                      </a:endParaRPr>
                    </a:p>
                  </a:txBody>
                  <a:tcPr marT="0" marB="0" marR="0" marL="0">
                    <a:solidFill>
                      <a:srgbClr val="FFD966"/>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Weather</a:t>
                      </a:r>
                      <a:endParaRPr b="1" sz="1200" u="none" cap="none" strike="noStrike">
                        <a:latin typeface="Times New Roman"/>
                        <a:ea typeface="Times New Roman"/>
                        <a:cs typeface="Times New Roman"/>
                        <a:sym typeface="Times New Roman"/>
                      </a:endParaRPr>
                    </a:p>
                  </a:txBody>
                  <a:tcPr marT="0" marB="0" marR="0" marL="0">
                    <a:solidFill>
                      <a:srgbClr val="FFD966"/>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 of other Vehicles</a:t>
                      </a:r>
                      <a:endParaRPr b="1" sz="1200" u="none" cap="none" strike="noStrike">
                        <a:latin typeface="Times New Roman"/>
                        <a:ea typeface="Times New Roman"/>
                        <a:cs typeface="Times New Roman"/>
                        <a:sym typeface="Times New Roman"/>
                      </a:endParaRPr>
                    </a:p>
                  </a:txBody>
                  <a:tcPr marT="0" marB="0" marR="0" marL="0">
                    <a:solidFill>
                      <a:srgbClr val="FFD966"/>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Other Vehicles Position</a:t>
                      </a:r>
                      <a:endParaRPr b="1" sz="1200" u="none" cap="none" strike="noStrike">
                        <a:latin typeface="Times New Roman"/>
                        <a:ea typeface="Times New Roman"/>
                        <a:cs typeface="Times New Roman"/>
                        <a:sym typeface="Times New Roman"/>
                      </a:endParaRPr>
                    </a:p>
                  </a:txBody>
                  <a:tcPr marT="0" marB="0" marR="0" marL="0">
                    <a:solidFill>
                      <a:srgbClr val="FFD966"/>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 of Pedestrians</a:t>
                      </a:r>
                      <a:endParaRPr b="1" sz="1200" u="none" cap="none" strike="noStrike">
                        <a:latin typeface="Times New Roman"/>
                        <a:ea typeface="Times New Roman"/>
                        <a:cs typeface="Times New Roman"/>
                        <a:sym typeface="Times New Roman"/>
                      </a:endParaRPr>
                    </a:p>
                  </a:txBody>
                  <a:tcPr marT="0" marB="0" marR="0" marL="0">
                    <a:solidFill>
                      <a:srgbClr val="FFD966"/>
                    </a:solidFill>
                  </a:tcPr>
                </a:tc>
              </a:tr>
              <a:tr h="634875">
                <a:tc>
                  <a:txBody>
                    <a:bodyPr/>
                    <a:lstStyle/>
                    <a:p>
                      <a:pPr indent="0" lvl="0" marL="63500" marR="0" rtl="0" algn="l">
                        <a:lnSpc>
                          <a:spcPct val="100000"/>
                        </a:lnSpc>
                        <a:spcBef>
                          <a:spcPts val="0"/>
                        </a:spcBef>
                        <a:spcAft>
                          <a:spcPts val="0"/>
                        </a:spcAft>
                        <a:buClr>
                          <a:srgbClr val="000000"/>
                        </a:buClr>
                        <a:buSzPts val="1200"/>
                        <a:buFont typeface="Arial"/>
                        <a:buNone/>
                      </a:pPr>
                      <a:r>
                        <a:rPr lang="en" sz="1200">
                          <a:solidFill>
                            <a:srgbClr val="3C4043"/>
                          </a:solidFill>
                          <a:latin typeface="Times New Roman"/>
                          <a:ea typeface="Times New Roman"/>
                          <a:cs typeface="Times New Roman"/>
                          <a:sym typeface="Times New Roman"/>
                        </a:rPr>
                        <a:t>0 mph</a:t>
                      </a:r>
                      <a:r>
                        <a:rPr lang="en" sz="1200" u="none" cap="none" strike="noStrike">
                          <a:solidFill>
                            <a:srgbClr val="3C4043"/>
                          </a:solidFill>
                          <a:latin typeface="Times New Roman"/>
                          <a:ea typeface="Times New Roman"/>
                          <a:cs typeface="Times New Roman"/>
                          <a:sym typeface="Times New Roman"/>
                        </a:rPr>
                        <a:t> - 45 mph</a:t>
                      </a:r>
                      <a:endParaRPr sz="1200" u="none" cap="none" strike="noStrike">
                        <a:solidFill>
                          <a:srgbClr val="3C4043"/>
                        </a:solidFill>
                        <a:latin typeface="Times New Roman"/>
                        <a:ea typeface="Times New Roman"/>
                        <a:cs typeface="Times New Roman"/>
                        <a:sym typeface="Times New Roman"/>
                      </a:endParaRPr>
                    </a:p>
                  </a:txBody>
                  <a:tcPr marT="0" marB="0" marR="0" marL="0">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Times New Roman"/>
                          <a:ea typeface="Times New Roman"/>
                          <a:cs typeface="Times New Roman"/>
                          <a:sym typeface="Times New Roman"/>
                        </a:rPr>
                        <a:t>“high noon” daylight. Clear day</a:t>
                      </a:r>
                      <a:endParaRPr sz="1200" u="none" cap="none" strike="noStrike">
                        <a:latin typeface="Times New Roman"/>
                        <a:ea typeface="Times New Roman"/>
                        <a:cs typeface="Times New Roman"/>
                        <a:sym typeface="Times New Roman"/>
                      </a:endParaRPr>
                    </a:p>
                  </a:txBody>
                  <a:tcPr marT="0" marB="0" marR="0" marL="0">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Times New Roman"/>
                          <a:ea typeface="Times New Roman"/>
                          <a:cs typeface="Times New Roman"/>
                          <a:sym typeface="Times New Roman"/>
                        </a:rPr>
                        <a:t> 0 vehicles</a:t>
                      </a:r>
                      <a:endParaRPr sz="1200" u="none" cap="none" strike="noStrike">
                        <a:latin typeface="Times New Roman"/>
                        <a:ea typeface="Times New Roman"/>
                        <a:cs typeface="Times New Roman"/>
                        <a:sym typeface="Times New Roman"/>
                      </a:endParaRPr>
                    </a:p>
                  </a:txBody>
                  <a:tcPr marT="0" marB="0" marR="0" marL="0">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Times New Roman"/>
                          <a:ea typeface="Times New Roman"/>
                          <a:cs typeface="Times New Roman"/>
                          <a:sym typeface="Times New Roman"/>
                        </a:rPr>
                        <a:t>  In front and across the intersection on Borregas</a:t>
                      </a:r>
                      <a:endParaRPr sz="1200" u="none" cap="none" strike="noStrike">
                        <a:latin typeface="Times New Roman"/>
                        <a:ea typeface="Times New Roman"/>
                        <a:cs typeface="Times New Roman"/>
                        <a:sym typeface="Times New Roman"/>
                      </a:endParaRPr>
                    </a:p>
                  </a:txBody>
                  <a:tcPr marT="0" marB="0" marR="0" marL="0">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Times New Roman"/>
                          <a:ea typeface="Times New Roman"/>
                          <a:cs typeface="Times New Roman"/>
                          <a:sym typeface="Times New Roman"/>
                        </a:rPr>
                        <a:t> 0</a:t>
                      </a:r>
                      <a:endParaRPr sz="1200" u="none" cap="none" strike="noStrike">
                        <a:latin typeface="Times New Roman"/>
                        <a:ea typeface="Times New Roman"/>
                        <a:cs typeface="Times New Roman"/>
                        <a:sym typeface="Times New Roman"/>
                      </a:endParaRPr>
                    </a:p>
                  </a:txBody>
                  <a:tcPr marT="0" marB="0" marR="0" marL="0">
                    <a:solidFill>
                      <a:srgbClr val="FFFFFF"/>
                    </a:solidFill>
                  </a:tcPr>
                </a:tc>
              </a:tr>
              <a:tr h="1111050">
                <a:tc>
                  <a:txBody>
                    <a:bodyPr/>
                    <a:lstStyle/>
                    <a:p>
                      <a:pPr indent="0" lvl="0" marL="63500" marR="0" rtl="0" algn="l">
                        <a:lnSpc>
                          <a:spcPct val="100000"/>
                        </a:lnSpc>
                        <a:spcBef>
                          <a:spcPts val="0"/>
                        </a:spcBef>
                        <a:spcAft>
                          <a:spcPts val="0"/>
                        </a:spcAft>
                        <a:buClr>
                          <a:srgbClr val="000000"/>
                        </a:buClr>
                        <a:buSzPts val="1200"/>
                        <a:buFont typeface="Arial"/>
                        <a:buNone/>
                      </a:pPr>
                      <a:r>
                        <a:rPr lang="en" sz="1200" u="none" cap="none" strike="noStrike">
                          <a:solidFill>
                            <a:srgbClr val="FFFFFF"/>
                          </a:solidFill>
                          <a:latin typeface="Times New Roman"/>
                          <a:ea typeface="Times New Roman"/>
                          <a:cs typeface="Times New Roman"/>
                          <a:sym typeface="Times New Roman"/>
                        </a:rPr>
                        <a:t>Scenario Description</a:t>
                      </a:r>
                      <a:endParaRPr sz="1200" u="none" cap="none" strike="noStrike">
                        <a:solidFill>
                          <a:srgbClr val="FFFFFF"/>
                        </a:solidFill>
                        <a:latin typeface="Times New Roman"/>
                        <a:ea typeface="Times New Roman"/>
                        <a:cs typeface="Times New Roman"/>
                        <a:sym typeface="Times New Roman"/>
                      </a:endParaRPr>
                    </a:p>
                  </a:txBody>
                  <a:tcPr marT="0" marB="0" marR="0" marL="0">
                    <a:solidFill>
                      <a:srgbClr val="8E7CC3"/>
                    </a:solidFill>
                  </a:tcPr>
                </a:tc>
                <a:tc gridSpan="4">
                  <a:txBody>
                    <a:bodyPr/>
                    <a:lstStyle/>
                    <a:p>
                      <a:pPr indent="-304800" lvl="0" marL="457200" marR="0" rtl="0" algn="l">
                        <a:lnSpc>
                          <a:spcPct val="100000"/>
                        </a:lnSpc>
                        <a:spcBef>
                          <a:spcPts val="0"/>
                        </a:spcBef>
                        <a:spcAft>
                          <a:spcPts val="0"/>
                        </a:spcAft>
                        <a:buClr>
                          <a:srgbClr val="000000"/>
                        </a:buClr>
                        <a:buSzPts val="1200"/>
                        <a:buFont typeface="Times New Roman"/>
                        <a:buChar char="●"/>
                      </a:pPr>
                      <a:r>
                        <a:rPr lang="en" sz="1200" u="none" cap="none" strike="noStrike">
                          <a:latin typeface="Times New Roman"/>
                          <a:ea typeface="Times New Roman"/>
                          <a:cs typeface="Times New Roman"/>
                          <a:sym typeface="Times New Roman"/>
                        </a:rPr>
                        <a:t>The vehicle is modeled to be driving south bound at the northernmost end of Borregas Ave near the sewage processing plant. </a:t>
                      </a:r>
                      <a:endParaRPr sz="1200" u="none" cap="none" strike="noStrike">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000000"/>
                        </a:buClr>
                        <a:buSzPts val="1200"/>
                        <a:buFont typeface="Times New Roman"/>
                        <a:buChar char="●"/>
                      </a:pPr>
                      <a:r>
                        <a:rPr lang="en" sz="1200" u="none" cap="none" strike="noStrike">
                          <a:latin typeface="Times New Roman"/>
                          <a:ea typeface="Times New Roman"/>
                          <a:cs typeface="Times New Roman"/>
                          <a:sym typeface="Times New Roman"/>
                        </a:rPr>
                        <a:t>The Vehicle is at the Intersection of Borregas and Caribbean Dr.</a:t>
                      </a:r>
                      <a:endParaRPr sz="1200" u="none" cap="none" strike="noStrike">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000000"/>
                        </a:buClr>
                        <a:buSzPts val="1200"/>
                        <a:buFont typeface="Times New Roman"/>
                        <a:buChar char="●"/>
                      </a:pPr>
                      <a:r>
                        <a:rPr lang="en" sz="1200" u="none" cap="none" strike="noStrike">
                          <a:latin typeface="Times New Roman"/>
                          <a:ea typeface="Times New Roman"/>
                          <a:cs typeface="Times New Roman"/>
                          <a:sym typeface="Times New Roman"/>
                        </a:rPr>
                        <a:t>The vehicle needs to continue southbound on Borregas to continue the journey and turns left on Caspian Dr. </a:t>
                      </a:r>
                      <a:endParaRPr sz="1200" u="none" cap="none" strike="noStrike">
                        <a:latin typeface="Times New Roman"/>
                        <a:ea typeface="Times New Roman"/>
                        <a:cs typeface="Times New Roman"/>
                        <a:sym typeface="Times New Roman"/>
                      </a:endParaRPr>
                    </a:p>
                  </a:txBody>
                  <a:tcPr marT="0" marB="0" marR="0" marL="0">
                    <a:solidFill>
                      <a:srgbClr val="FFFFFF"/>
                    </a:solidFill>
                  </a:tcPr>
                </a:tc>
                <a:tc hMerge="1"/>
                <a:tc hMerge="1"/>
                <a:tc hMerge="1"/>
              </a:tr>
              <a:tr h="584775">
                <a:tc>
                  <a:txBody>
                    <a:bodyPr/>
                    <a:lstStyle/>
                    <a:p>
                      <a:pPr indent="0" lvl="0" marL="63500" marR="0" rtl="0" algn="l">
                        <a:lnSpc>
                          <a:spcPct val="100000"/>
                        </a:lnSpc>
                        <a:spcBef>
                          <a:spcPts val="0"/>
                        </a:spcBef>
                        <a:spcAft>
                          <a:spcPts val="0"/>
                        </a:spcAft>
                        <a:buClr>
                          <a:srgbClr val="000000"/>
                        </a:buClr>
                        <a:buSzPts val="1200"/>
                        <a:buFont typeface="Arial"/>
                        <a:buNone/>
                      </a:pPr>
                      <a:r>
                        <a:rPr lang="en" sz="1200" u="none" cap="none" strike="noStrike">
                          <a:solidFill>
                            <a:srgbClr val="FFFFFF"/>
                          </a:solidFill>
                          <a:latin typeface="Times New Roman"/>
                          <a:ea typeface="Times New Roman"/>
                          <a:cs typeface="Times New Roman"/>
                          <a:sym typeface="Times New Roman"/>
                        </a:rPr>
                        <a:t>Test Purpose</a:t>
                      </a:r>
                      <a:endParaRPr sz="1200" u="none" cap="none" strike="noStrike">
                        <a:solidFill>
                          <a:srgbClr val="FFFFFF"/>
                        </a:solidFill>
                        <a:latin typeface="Times New Roman"/>
                        <a:ea typeface="Times New Roman"/>
                        <a:cs typeface="Times New Roman"/>
                        <a:sym typeface="Times New Roman"/>
                      </a:endParaRPr>
                    </a:p>
                  </a:txBody>
                  <a:tcPr marT="0" marB="0" marR="0" marL="0">
                    <a:solidFill>
                      <a:srgbClr val="8E7CC3"/>
                    </a:solidFill>
                  </a:tcPr>
                </a:tc>
                <a:tc gridSpan="4">
                  <a:txBody>
                    <a:bodyPr/>
                    <a:lstStyle/>
                    <a:p>
                      <a:pPr indent="-228600" lvl="0" marL="457200" marR="0" rtl="0" algn="l">
                        <a:lnSpc>
                          <a:spcPct val="100000"/>
                        </a:lnSpc>
                        <a:spcBef>
                          <a:spcPts val="0"/>
                        </a:spcBef>
                        <a:spcAft>
                          <a:spcPts val="0"/>
                        </a:spcAft>
                        <a:buClr>
                          <a:srgbClr val="000000"/>
                        </a:buClr>
                        <a:buSzPts val="1200"/>
                        <a:buFont typeface="Arial"/>
                        <a:buNone/>
                      </a:pPr>
                      <a:r>
                        <a:rPr lang="en" sz="1200" u="none" cap="none" strike="noStrike">
                          <a:latin typeface="Times New Roman"/>
                          <a:ea typeface="Times New Roman"/>
                          <a:cs typeface="Times New Roman"/>
                          <a:sym typeface="Times New Roman"/>
                        </a:rPr>
                        <a:t>This is perform basic functionality integration test.</a:t>
                      </a:r>
                      <a:endParaRPr sz="1200" u="none" cap="none" strike="noStrike">
                        <a:latin typeface="Times New Roman"/>
                        <a:ea typeface="Times New Roman"/>
                        <a:cs typeface="Times New Roman"/>
                        <a:sym typeface="Times New Roman"/>
                      </a:endParaRPr>
                    </a:p>
                  </a:txBody>
                  <a:tcPr marT="0" marB="0" marR="0" marL="0">
                    <a:solidFill>
                      <a:srgbClr val="FFFFFF"/>
                    </a:solidFill>
                  </a:tcPr>
                </a:tc>
                <a:tc hMerge="1"/>
                <a:tc hMerge="1"/>
                <a:tc hMerge="1"/>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129649ddc7b_0_7"/>
          <p:cNvSpPr txBox="1"/>
          <p:nvPr>
            <p:ph type="ctrTitle"/>
          </p:nvPr>
        </p:nvSpPr>
        <p:spPr>
          <a:xfrm>
            <a:off x="516000" y="247800"/>
            <a:ext cx="8079000" cy="1115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40"/>
              <a:buNone/>
            </a:pPr>
            <a:r>
              <a:rPr lang="en" sz="4180">
                <a:solidFill>
                  <a:srgbClr val="E69138"/>
                </a:solidFill>
              </a:rPr>
              <a:t>Test Case Complexity</a:t>
            </a:r>
            <a:endParaRPr sz="4180">
              <a:solidFill>
                <a:srgbClr val="E69138"/>
              </a:solidFill>
            </a:endParaRPr>
          </a:p>
        </p:txBody>
      </p:sp>
      <p:pic>
        <p:nvPicPr>
          <p:cNvPr id="579" name="Google Shape;579;g129649ddc7b_0_7"/>
          <p:cNvPicPr preferRelativeResize="0"/>
          <p:nvPr/>
        </p:nvPicPr>
        <p:blipFill>
          <a:blip r:embed="rId3">
            <a:alphaModFix/>
          </a:blip>
          <a:stretch>
            <a:fillRect/>
          </a:stretch>
        </p:blipFill>
        <p:spPr>
          <a:xfrm>
            <a:off x="152400" y="1362900"/>
            <a:ext cx="8839202" cy="28608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127fdc849b3_3_880"/>
          <p:cNvSpPr txBox="1"/>
          <p:nvPr>
            <p:ph type="ctrTitle"/>
          </p:nvPr>
        </p:nvSpPr>
        <p:spPr>
          <a:xfrm>
            <a:off x="125" y="-14425"/>
            <a:ext cx="9144000" cy="7185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280">
                <a:solidFill>
                  <a:srgbClr val="E69138"/>
                </a:solidFill>
              </a:rPr>
              <a:t>Base-case </a:t>
            </a:r>
            <a:r>
              <a:rPr lang="en" sz="4280">
                <a:solidFill>
                  <a:srgbClr val="E69138"/>
                </a:solidFill>
              </a:rPr>
              <a:t>AV Demo </a:t>
            </a:r>
            <a:endParaRPr sz="4280">
              <a:solidFill>
                <a:srgbClr val="E69138"/>
              </a:solidFill>
            </a:endParaRPr>
          </a:p>
        </p:txBody>
      </p:sp>
      <p:pic>
        <p:nvPicPr>
          <p:cNvPr id="585" name="Google Shape;585;g127fdc849b3_3_880" title="WhatsApp Video 2022-05-04 at 10.41.52 AM.mp4">
            <a:hlinkClick r:id="rId3"/>
          </p:cNvPr>
          <p:cNvPicPr preferRelativeResize="0"/>
          <p:nvPr/>
        </p:nvPicPr>
        <p:blipFill rotWithShape="1">
          <a:blip r:embed="rId4">
            <a:alphaModFix/>
          </a:blip>
          <a:srcRect b="0" l="0" r="0" t="0"/>
          <a:stretch/>
        </p:blipFill>
        <p:spPr>
          <a:xfrm>
            <a:off x="0" y="704075"/>
            <a:ext cx="9144000" cy="4439425"/>
          </a:xfrm>
          <a:prstGeom prst="rect">
            <a:avLst/>
          </a:prstGeom>
          <a:noFill/>
          <a:ln>
            <a:noFill/>
          </a:ln>
        </p:spPr>
      </p:pic>
      <p:sp>
        <p:nvSpPr>
          <p:cNvPr id="586" name="Google Shape;586;g127fdc849b3_3_880"/>
          <p:cNvSpPr txBox="1"/>
          <p:nvPr/>
        </p:nvSpPr>
        <p:spPr>
          <a:xfrm>
            <a:off x="1416050" y="4547125"/>
            <a:ext cx="7098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lt1"/>
                </a:solidFill>
                <a:latin typeface="Nunito"/>
                <a:ea typeface="Nunito"/>
                <a:cs typeface="Nunito"/>
                <a:sym typeface="Nunito"/>
              </a:rPr>
              <a:t>https://drive.google.com/file/d/1GvqVEoeyIFCL782iCq9sABKoyGxi-zXG/view?resourcekey</a:t>
            </a:r>
            <a:endParaRPr b="0" i="0" sz="1200" u="sng" cap="none" strike="noStrike">
              <a:solidFill>
                <a:schemeClr val="lt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12976eb8f59_1_0"/>
          <p:cNvSpPr txBox="1"/>
          <p:nvPr>
            <p:ph type="ctrTitle"/>
          </p:nvPr>
        </p:nvSpPr>
        <p:spPr>
          <a:xfrm>
            <a:off x="125" y="-14425"/>
            <a:ext cx="9144000" cy="7185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280">
                <a:solidFill>
                  <a:srgbClr val="E69138"/>
                </a:solidFill>
              </a:rPr>
              <a:t>Full-Demo</a:t>
            </a:r>
            <a:endParaRPr sz="4280">
              <a:solidFill>
                <a:srgbClr val="E69138"/>
              </a:solidFill>
            </a:endParaRPr>
          </a:p>
        </p:txBody>
      </p:sp>
      <p:sp>
        <p:nvSpPr>
          <p:cNvPr id="592" name="Google Shape;592;g12976eb8f59_1_0"/>
          <p:cNvSpPr txBox="1"/>
          <p:nvPr/>
        </p:nvSpPr>
        <p:spPr>
          <a:xfrm>
            <a:off x="1416050" y="4547125"/>
            <a:ext cx="7098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lt1"/>
                </a:solidFill>
                <a:latin typeface="Nunito"/>
                <a:ea typeface="Nunito"/>
                <a:cs typeface="Nunito"/>
                <a:sym typeface="Nunito"/>
              </a:rPr>
              <a:t>https://drive.google.com/file/d/1GvqVEoeyIFCL782iCq9sABKoyGxi-zXG/view?resourcekey</a:t>
            </a:r>
            <a:endParaRPr b="0" i="0" sz="1200" u="sng" cap="none" strike="noStrike">
              <a:solidFill>
                <a:schemeClr val="lt1"/>
              </a:solidFill>
              <a:latin typeface="Nunito"/>
              <a:ea typeface="Nunito"/>
              <a:cs typeface="Nunito"/>
              <a:sym typeface="Nunito"/>
            </a:endParaRPr>
          </a:p>
        </p:txBody>
      </p:sp>
      <p:pic>
        <p:nvPicPr>
          <p:cNvPr id="593" name="Google Shape;593;g12976eb8f59_1_0" title="Demo.mp4">
            <a:hlinkClick r:id="rId3"/>
          </p:cNvPr>
          <p:cNvPicPr preferRelativeResize="0"/>
          <p:nvPr/>
        </p:nvPicPr>
        <p:blipFill>
          <a:blip r:embed="rId4">
            <a:alphaModFix/>
          </a:blip>
          <a:stretch>
            <a:fillRect/>
          </a:stretch>
        </p:blipFill>
        <p:spPr>
          <a:xfrm>
            <a:off x="125" y="704075"/>
            <a:ext cx="9144000" cy="4439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127fdc849b3_3_886"/>
          <p:cNvSpPr txBox="1"/>
          <p:nvPr>
            <p:ph type="ctrTitle"/>
          </p:nvPr>
        </p:nvSpPr>
        <p:spPr>
          <a:xfrm>
            <a:off x="375975" y="94038"/>
            <a:ext cx="4255500" cy="18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9900"/>
                </a:solidFill>
              </a:rPr>
              <a:t>Conclusion</a:t>
            </a:r>
            <a:endParaRPr>
              <a:solidFill>
                <a:srgbClr val="FF9900"/>
              </a:solidFill>
            </a:endParaRPr>
          </a:p>
        </p:txBody>
      </p:sp>
      <p:sp>
        <p:nvSpPr>
          <p:cNvPr id="599" name="Google Shape;599;g127fdc849b3_3_886"/>
          <p:cNvSpPr txBox="1"/>
          <p:nvPr/>
        </p:nvSpPr>
        <p:spPr>
          <a:xfrm>
            <a:off x="445075" y="516950"/>
            <a:ext cx="8219100" cy="493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lt2"/>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0" i="0" lang="en" sz="2300" u="none" cap="none" strike="noStrike">
                <a:solidFill>
                  <a:schemeClr val="lt2"/>
                </a:solidFill>
                <a:latin typeface="Arial"/>
                <a:ea typeface="Arial"/>
                <a:cs typeface="Arial"/>
                <a:sym typeface="Arial"/>
              </a:rPr>
              <a:t>By doing this project, we gain</a:t>
            </a:r>
            <a:endParaRPr b="0" i="0" sz="2300" u="none" cap="none" strike="noStrike">
              <a:solidFill>
                <a:schemeClr val="lt2"/>
              </a:solidFill>
              <a:latin typeface="Arial"/>
              <a:ea typeface="Arial"/>
              <a:cs typeface="Arial"/>
              <a:sym typeface="Arial"/>
            </a:endParaRPr>
          </a:p>
          <a:p>
            <a:pPr indent="-374650" lvl="0" marL="457200" marR="0" rtl="0" algn="l">
              <a:lnSpc>
                <a:spcPct val="150000"/>
              </a:lnSpc>
              <a:spcBef>
                <a:spcPts val="0"/>
              </a:spcBef>
              <a:spcAft>
                <a:spcPts val="0"/>
              </a:spcAft>
              <a:buClr>
                <a:schemeClr val="lt2"/>
              </a:buClr>
              <a:buSzPts val="2300"/>
              <a:buFont typeface="Arial"/>
              <a:buChar char="●"/>
            </a:pPr>
            <a:r>
              <a:rPr lang="en" sz="2300">
                <a:solidFill>
                  <a:schemeClr val="lt2"/>
                </a:solidFill>
              </a:rPr>
              <a:t>Hands-on/ p</a:t>
            </a:r>
            <a:r>
              <a:rPr lang="en" sz="2300">
                <a:solidFill>
                  <a:schemeClr val="lt2"/>
                </a:solidFill>
              </a:rPr>
              <a:t>ractical </a:t>
            </a:r>
            <a:r>
              <a:rPr b="0" i="0" lang="en" sz="2300" u="none" cap="none" strike="noStrike">
                <a:solidFill>
                  <a:schemeClr val="lt2"/>
                </a:solidFill>
                <a:latin typeface="Arial"/>
                <a:ea typeface="Arial"/>
                <a:cs typeface="Arial"/>
                <a:sym typeface="Arial"/>
              </a:rPr>
              <a:t>software testing, especially AV testing.</a:t>
            </a:r>
            <a:endParaRPr b="0" i="0" sz="2300" u="none" cap="none" strike="noStrike">
              <a:solidFill>
                <a:schemeClr val="lt2"/>
              </a:solidFill>
              <a:latin typeface="Arial"/>
              <a:ea typeface="Arial"/>
              <a:cs typeface="Arial"/>
              <a:sym typeface="Arial"/>
            </a:endParaRPr>
          </a:p>
          <a:p>
            <a:pPr indent="-374650" lvl="0" marL="457200" marR="0" rtl="0" algn="l">
              <a:lnSpc>
                <a:spcPct val="150000"/>
              </a:lnSpc>
              <a:spcBef>
                <a:spcPts val="0"/>
              </a:spcBef>
              <a:spcAft>
                <a:spcPts val="0"/>
              </a:spcAft>
              <a:buClr>
                <a:schemeClr val="lt2"/>
              </a:buClr>
              <a:buSzPts val="2300"/>
              <a:buChar char="●"/>
            </a:pPr>
            <a:r>
              <a:rPr lang="en" sz="2300">
                <a:solidFill>
                  <a:schemeClr val="lt2"/>
                </a:solidFill>
              </a:rPr>
              <a:t>Exposure to s</a:t>
            </a:r>
            <a:r>
              <a:rPr lang="en" sz="2300">
                <a:solidFill>
                  <a:schemeClr val="lt2"/>
                </a:solidFill>
              </a:rPr>
              <a:t>etting up a complex AV testing environment using high power computing.</a:t>
            </a:r>
            <a:endParaRPr sz="2300">
              <a:solidFill>
                <a:schemeClr val="lt2"/>
              </a:solidFill>
            </a:endParaRPr>
          </a:p>
          <a:p>
            <a:pPr indent="-374650" lvl="0" marL="457200" marR="0" rtl="0" algn="l">
              <a:lnSpc>
                <a:spcPct val="150000"/>
              </a:lnSpc>
              <a:spcBef>
                <a:spcPts val="0"/>
              </a:spcBef>
              <a:spcAft>
                <a:spcPts val="0"/>
              </a:spcAft>
              <a:buClr>
                <a:schemeClr val="lt2"/>
              </a:buClr>
              <a:buSzPts val="2300"/>
              <a:buChar char="●"/>
            </a:pPr>
            <a:r>
              <a:rPr lang="en" sz="2300">
                <a:solidFill>
                  <a:schemeClr val="lt2"/>
                </a:solidFill>
              </a:rPr>
              <a:t>Connecting SVL simulator, Apollo 6.0 end-end to test real-life driving scenarios using Python API.</a:t>
            </a:r>
            <a:endParaRPr sz="2300">
              <a:solidFill>
                <a:schemeClr val="lt2"/>
              </a:solidFill>
            </a:endParaRPr>
          </a:p>
          <a:p>
            <a:pPr indent="-374650" lvl="0" marL="457200" marR="0" rtl="0" algn="l">
              <a:lnSpc>
                <a:spcPct val="150000"/>
              </a:lnSpc>
              <a:spcBef>
                <a:spcPts val="0"/>
              </a:spcBef>
              <a:spcAft>
                <a:spcPts val="0"/>
              </a:spcAft>
              <a:buClr>
                <a:schemeClr val="lt2"/>
              </a:buClr>
              <a:buSzPts val="2300"/>
              <a:buFont typeface="Arial"/>
              <a:buChar char="●"/>
            </a:pPr>
            <a:r>
              <a:rPr b="0" i="0" lang="en" sz="2300" u="none" cap="none" strike="noStrike">
                <a:solidFill>
                  <a:schemeClr val="lt2"/>
                </a:solidFill>
                <a:latin typeface="Arial"/>
                <a:ea typeface="Arial"/>
                <a:cs typeface="Arial"/>
                <a:sym typeface="Arial"/>
              </a:rPr>
              <a:t>Problem-solving skill</a:t>
            </a:r>
            <a:r>
              <a:rPr lang="en" sz="2300">
                <a:solidFill>
                  <a:schemeClr val="lt2"/>
                </a:solidFill>
              </a:rPr>
              <a:t>, </a:t>
            </a:r>
            <a:r>
              <a:rPr b="0" i="0" lang="en" sz="2300" u="none" cap="none" strike="noStrike">
                <a:solidFill>
                  <a:schemeClr val="lt2"/>
                </a:solidFill>
                <a:latin typeface="Arial"/>
                <a:ea typeface="Arial"/>
                <a:cs typeface="Arial"/>
                <a:sym typeface="Arial"/>
              </a:rPr>
              <a:t>Teamworks</a:t>
            </a:r>
            <a:r>
              <a:rPr lang="en" sz="2300">
                <a:solidFill>
                  <a:schemeClr val="lt2"/>
                </a:solidFill>
              </a:rPr>
              <a:t>,</a:t>
            </a:r>
            <a:r>
              <a:rPr b="0" i="0" lang="en" sz="2300" u="none" cap="none" strike="noStrike">
                <a:solidFill>
                  <a:schemeClr val="lt2"/>
                </a:solidFill>
                <a:latin typeface="Arial"/>
                <a:ea typeface="Arial"/>
                <a:cs typeface="Arial"/>
                <a:sym typeface="Arial"/>
              </a:rPr>
              <a:t>Conflict management.</a:t>
            </a:r>
            <a:endParaRPr b="0" i="0" sz="2300" u="none" cap="none" strike="noStrike">
              <a:solidFill>
                <a:schemeClr val="lt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Arial"/>
              <a:buNone/>
            </a:pPr>
            <a:r>
              <a:t/>
            </a:r>
            <a:endParaRPr b="0" i="0" sz="23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300" u="none" cap="none" strike="noStrike">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g127fdc849b3_3_723"/>
          <p:cNvSpPr txBox="1"/>
          <p:nvPr>
            <p:ph type="ctrTitle"/>
          </p:nvPr>
        </p:nvSpPr>
        <p:spPr>
          <a:xfrm>
            <a:off x="316500" y="86950"/>
            <a:ext cx="8101500" cy="9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4400">
                <a:solidFill>
                  <a:srgbClr val="FF9900"/>
                </a:solidFill>
              </a:rPr>
              <a:t>Testing Approach &amp; Challenges</a:t>
            </a:r>
            <a:endParaRPr sz="4400">
              <a:solidFill>
                <a:srgbClr val="FF9900"/>
              </a:solidFill>
            </a:endParaRPr>
          </a:p>
        </p:txBody>
      </p:sp>
      <p:sp>
        <p:nvSpPr>
          <p:cNvPr id="344" name="Google Shape;344;g127fdc849b3_3_723"/>
          <p:cNvSpPr txBox="1"/>
          <p:nvPr>
            <p:ph idx="1" type="subTitle"/>
          </p:nvPr>
        </p:nvSpPr>
        <p:spPr>
          <a:xfrm>
            <a:off x="0" y="1001650"/>
            <a:ext cx="8256900" cy="695400"/>
          </a:xfrm>
          <a:prstGeom prst="rect">
            <a:avLst/>
          </a:prstGeom>
          <a:noFill/>
          <a:ln>
            <a:noFill/>
          </a:ln>
        </p:spPr>
        <p:txBody>
          <a:bodyPr anchorCtr="0" anchor="t" bIns="91425" lIns="91425" spcFirstLastPara="1" rIns="91425" wrap="square" tIns="91425">
            <a:noAutofit/>
          </a:bodyPr>
          <a:lstStyle/>
          <a:p>
            <a:pPr indent="-381000" lvl="0" marL="914400" marR="0" rtl="0" algn="l">
              <a:lnSpc>
                <a:spcPct val="115000"/>
              </a:lnSpc>
              <a:spcBef>
                <a:spcPts val="0"/>
              </a:spcBef>
              <a:spcAft>
                <a:spcPts val="0"/>
              </a:spcAft>
              <a:buSzPts val="2400"/>
              <a:buChar char="●"/>
            </a:pPr>
            <a:r>
              <a:rPr lang="en" sz="2400"/>
              <a:t>LGSVL Simulator - an open-source code from LG Electronics America R&amp;D Lab to provide a simulator for developers to test AV algorithms.</a:t>
            </a:r>
            <a:endParaRPr sz="2400"/>
          </a:p>
          <a:p>
            <a:pPr indent="-381000" lvl="0" marL="914400" marR="0" rtl="0" algn="l">
              <a:lnSpc>
                <a:spcPct val="115000"/>
              </a:lnSpc>
              <a:spcBef>
                <a:spcPts val="0"/>
              </a:spcBef>
              <a:spcAft>
                <a:spcPts val="0"/>
              </a:spcAft>
              <a:buSzPts val="2400"/>
              <a:buChar char="●"/>
            </a:pPr>
            <a:r>
              <a:rPr lang="en" sz="2400"/>
              <a:t>LGSVL currently has integration with Autoware.auto and Apollo platforms to generate maps, weathers etc</a:t>
            </a:r>
            <a:endParaRPr sz="2400"/>
          </a:p>
          <a:p>
            <a:pPr indent="-381000" lvl="0" marL="914400" marR="0" rtl="0" algn="l">
              <a:lnSpc>
                <a:spcPct val="115000"/>
              </a:lnSpc>
              <a:spcBef>
                <a:spcPts val="0"/>
              </a:spcBef>
              <a:spcAft>
                <a:spcPts val="0"/>
              </a:spcAft>
              <a:buSzPts val="2400"/>
              <a:buChar char="●"/>
            </a:pPr>
            <a:r>
              <a:rPr lang="en" sz="2400"/>
              <a:t>5 major challenges are “drive out of the lanes, complex requirements, non-deterministic algorithms, inductive learning algorithms, and fail-operational systems”</a:t>
            </a:r>
            <a:endParaRPr sz="2400"/>
          </a:p>
          <a:p>
            <a:pPr indent="0" lvl="0" marL="0" rtl="0" algn="l">
              <a:lnSpc>
                <a:spcPct val="150000"/>
              </a:lnSpc>
              <a:spcBef>
                <a:spcPts val="1200"/>
              </a:spcBef>
              <a:spcAft>
                <a:spcPts val="1200"/>
              </a:spcAft>
              <a:buSzPts val="7200"/>
              <a:buNone/>
            </a:pPr>
            <a:r>
              <a:t/>
            </a:r>
            <a:endParaRPr sz="180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127fdc849b3_3_891"/>
          <p:cNvSpPr txBox="1"/>
          <p:nvPr>
            <p:ph type="ctrTitle"/>
          </p:nvPr>
        </p:nvSpPr>
        <p:spPr>
          <a:xfrm>
            <a:off x="255683" y="1372100"/>
            <a:ext cx="8520600" cy="2052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solidFill>
                  <a:srgbClr val="E69138"/>
                </a:solidFill>
              </a:rPr>
              <a:t>Thank you</a:t>
            </a:r>
            <a:endParaRPr>
              <a:solidFill>
                <a:srgbClr val="E69138"/>
              </a:solidFill>
            </a:endParaRPr>
          </a:p>
          <a:p>
            <a:pPr indent="0" lvl="0" marL="0" rtl="0" algn="ctr">
              <a:lnSpc>
                <a:spcPct val="100000"/>
              </a:lnSpc>
              <a:spcBef>
                <a:spcPts val="0"/>
              </a:spcBef>
              <a:spcAft>
                <a:spcPts val="0"/>
              </a:spcAft>
              <a:buSzPts val="3600"/>
              <a:buNone/>
            </a:pPr>
            <a:r>
              <a:rPr lang="en" sz="1200">
                <a:solidFill>
                  <a:schemeClr val="lt2"/>
                </a:solidFill>
              </a:rPr>
              <a:t>Acknowledgement. Muslim Razi</a:t>
            </a:r>
            <a:endParaRPr sz="12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127fdc849b3_3_728"/>
          <p:cNvSpPr txBox="1"/>
          <p:nvPr>
            <p:ph type="ctrTitle"/>
          </p:nvPr>
        </p:nvSpPr>
        <p:spPr>
          <a:xfrm>
            <a:off x="316500" y="181825"/>
            <a:ext cx="8636400" cy="8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900">
                <a:solidFill>
                  <a:srgbClr val="FF9900"/>
                </a:solidFill>
              </a:rPr>
              <a:t>Scenario-based Testing Requirements</a:t>
            </a:r>
            <a:endParaRPr sz="3900">
              <a:solidFill>
                <a:srgbClr val="FF9900"/>
              </a:solidFill>
            </a:endParaRPr>
          </a:p>
        </p:txBody>
      </p:sp>
      <p:sp>
        <p:nvSpPr>
          <p:cNvPr id="350" name="Google Shape;350;g127fdc849b3_3_728"/>
          <p:cNvSpPr txBox="1"/>
          <p:nvPr>
            <p:ph idx="1" type="subTitle"/>
          </p:nvPr>
        </p:nvSpPr>
        <p:spPr>
          <a:xfrm>
            <a:off x="-106225" y="1222825"/>
            <a:ext cx="7154100" cy="3019800"/>
          </a:xfrm>
          <a:prstGeom prst="rect">
            <a:avLst/>
          </a:prstGeom>
          <a:noFill/>
          <a:ln>
            <a:noFill/>
          </a:ln>
        </p:spPr>
        <p:txBody>
          <a:bodyPr anchorCtr="0" anchor="t" bIns="91425" lIns="91425" spcFirstLastPara="1" rIns="91425" wrap="square" tIns="91425">
            <a:noAutofit/>
          </a:bodyPr>
          <a:lstStyle/>
          <a:p>
            <a:pPr indent="-387350" lvl="0" marL="914400" marR="0" rtl="0" algn="l">
              <a:lnSpc>
                <a:spcPct val="115000"/>
              </a:lnSpc>
              <a:spcBef>
                <a:spcPts val="0"/>
              </a:spcBef>
              <a:spcAft>
                <a:spcPts val="0"/>
              </a:spcAft>
              <a:buSzPts val="2500"/>
              <a:buChar char="●"/>
            </a:pPr>
            <a:r>
              <a:rPr lang="en" sz="2500"/>
              <a:t>Python</a:t>
            </a:r>
            <a:endParaRPr sz="2500"/>
          </a:p>
          <a:p>
            <a:pPr indent="-387350" lvl="0" marL="914400" marR="0" rtl="0" algn="l">
              <a:lnSpc>
                <a:spcPct val="115000"/>
              </a:lnSpc>
              <a:spcBef>
                <a:spcPts val="0"/>
              </a:spcBef>
              <a:spcAft>
                <a:spcPts val="0"/>
              </a:spcAft>
              <a:buSzPts val="2500"/>
              <a:buChar char="●"/>
            </a:pPr>
            <a:r>
              <a:rPr lang="en" sz="2500"/>
              <a:t>At least 4 GHz Quad core CPU</a:t>
            </a:r>
            <a:endParaRPr sz="2500"/>
          </a:p>
          <a:p>
            <a:pPr indent="-387350" lvl="0" marL="914400" marR="0" rtl="0" algn="l">
              <a:lnSpc>
                <a:spcPct val="115000"/>
              </a:lnSpc>
              <a:spcBef>
                <a:spcPts val="0"/>
              </a:spcBef>
              <a:spcAft>
                <a:spcPts val="0"/>
              </a:spcAft>
              <a:buSzPts val="2500"/>
              <a:buChar char="●"/>
            </a:pPr>
            <a:r>
              <a:rPr lang="en" sz="2500"/>
              <a:t>NVIDIA GTX 1080 (8GB memory) or higher</a:t>
            </a:r>
            <a:endParaRPr sz="2500"/>
          </a:p>
          <a:p>
            <a:pPr indent="-387350" lvl="0" marL="914400" marR="0" rtl="0" algn="l">
              <a:lnSpc>
                <a:spcPct val="115000"/>
              </a:lnSpc>
              <a:spcBef>
                <a:spcPts val="0"/>
              </a:spcBef>
              <a:spcAft>
                <a:spcPts val="0"/>
              </a:spcAft>
              <a:buSzPts val="2500"/>
              <a:buChar char="●"/>
            </a:pPr>
            <a:r>
              <a:rPr lang="en" sz="2500"/>
              <a:t>Ubuntu 18.04 (64-bit)  or Ubuntu 20.04 (64-bit)</a:t>
            </a:r>
            <a:endParaRPr sz="2500"/>
          </a:p>
        </p:txBody>
      </p:sp>
      <p:pic>
        <p:nvPicPr>
          <p:cNvPr id="351" name="Google Shape;351;g127fdc849b3_3_728"/>
          <p:cNvPicPr preferRelativeResize="0"/>
          <p:nvPr/>
        </p:nvPicPr>
        <p:blipFill>
          <a:blip r:embed="rId3">
            <a:alphaModFix/>
          </a:blip>
          <a:stretch>
            <a:fillRect/>
          </a:stretch>
        </p:blipFill>
        <p:spPr>
          <a:xfrm>
            <a:off x="7189949" y="1058999"/>
            <a:ext cx="888600" cy="888600"/>
          </a:xfrm>
          <a:prstGeom prst="rect">
            <a:avLst/>
          </a:prstGeom>
          <a:noFill/>
          <a:ln>
            <a:noFill/>
          </a:ln>
        </p:spPr>
      </p:pic>
      <p:pic>
        <p:nvPicPr>
          <p:cNvPr id="352" name="Google Shape;352;g127fdc849b3_3_728"/>
          <p:cNvPicPr preferRelativeResize="0"/>
          <p:nvPr/>
        </p:nvPicPr>
        <p:blipFill>
          <a:blip r:embed="rId4">
            <a:alphaModFix/>
          </a:blip>
          <a:stretch>
            <a:fillRect/>
          </a:stretch>
        </p:blipFill>
        <p:spPr>
          <a:xfrm>
            <a:off x="6665750" y="2178450"/>
            <a:ext cx="2031100" cy="1137400"/>
          </a:xfrm>
          <a:prstGeom prst="rect">
            <a:avLst/>
          </a:prstGeom>
          <a:noFill/>
          <a:ln>
            <a:noFill/>
          </a:ln>
        </p:spPr>
      </p:pic>
      <p:pic>
        <p:nvPicPr>
          <p:cNvPr id="353" name="Google Shape;353;g127fdc849b3_3_728"/>
          <p:cNvPicPr preferRelativeResize="0"/>
          <p:nvPr/>
        </p:nvPicPr>
        <p:blipFill>
          <a:blip r:embed="rId5">
            <a:alphaModFix/>
          </a:blip>
          <a:stretch>
            <a:fillRect/>
          </a:stretch>
        </p:blipFill>
        <p:spPr>
          <a:xfrm>
            <a:off x="6787237" y="3541075"/>
            <a:ext cx="1788125" cy="80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29649ddc7b_0_47"/>
          <p:cNvSpPr txBox="1"/>
          <p:nvPr>
            <p:ph type="ctrTitle"/>
          </p:nvPr>
        </p:nvSpPr>
        <p:spPr>
          <a:xfrm>
            <a:off x="316500" y="181825"/>
            <a:ext cx="8636400" cy="8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900">
                <a:solidFill>
                  <a:srgbClr val="FF9900"/>
                </a:solidFill>
              </a:rPr>
              <a:t>Runtime</a:t>
            </a:r>
            <a:endParaRPr sz="3900">
              <a:solidFill>
                <a:srgbClr val="FF9900"/>
              </a:solidFill>
            </a:endParaRPr>
          </a:p>
        </p:txBody>
      </p:sp>
      <p:sp>
        <p:nvSpPr>
          <p:cNvPr id="359" name="Google Shape;359;g129649ddc7b_0_47"/>
          <p:cNvSpPr txBox="1"/>
          <p:nvPr>
            <p:ph idx="1" type="subTitle"/>
          </p:nvPr>
        </p:nvSpPr>
        <p:spPr>
          <a:xfrm>
            <a:off x="-106225" y="1222825"/>
            <a:ext cx="7154100" cy="3019800"/>
          </a:xfrm>
          <a:prstGeom prst="rect">
            <a:avLst/>
          </a:prstGeom>
          <a:noFill/>
          <a:ln>
            <a:noFill/>
          </a:ln>
        </p:spPr>
        <p:txBody>
          <a:bodyPr anchorCtr="0" anchor="t" bIns="91425" lIns="91425" spcFirstLastPara="1" rIns="91425" wrap="square" tIns="91425">
            <a:noAutofit/>
          </a:bodyPr>
          <a:lstStyle/>
          <a:p>
            <a:pPr indent="-387350" lvl="0" marL="914400" marR="0" rtl="0" algn="l">
              <a:lnSpc>
                <a:spcPct val="115000"/>
              </a:lnSpc>
              <a:spcBef>
                <a:spcPts val="0"/>
              </a:spcBef>
              <a:spcAft>
                <a:spcPts val="0"/>
              </a:spcAft>
              <a:buSzPts val="2500"/>
              <a:buChar char="●"/>
            </a:pPr>
            <a:r>
              <a:rPr lang="en" sz="2500"/>
              <a:t>Python</a:t>
            </a:r>
            <a:endParaRPr sz="2500"/>
          </a:p>
          <a:p>
            <a:pPr indent="-387350" lvl="0" marL="914400" marR="0" rtl="0" algn="l">
              <a:lnSpc>
                <a:spcPct val="115000"/>
              </a:lnSpc>
              <a:spcBef>
                <a:spcPts val="0"/>
              </a:spcBef>
              <a:spcAft>
                <a:spcPts val="0"/>
              </a:spcAft>
              <a:buSzPts val="2500"/>
              <a:buChar char="●"/>
            </a:pPr>
            <a:r>
              <a:rPr lang="en" sz="2500"/>
              <a:t>Intel Xeon E3-1200 8 core</a:t>
            </a:r>
            <a:endParaRPr sz="2500"/>
          </a:p>
          <a:p>
            <a:pPr indent="-387350" lvl="0" marL="914400" marR="0" rtl="0" algn="l">
              <a:lnSpc>
                <a:spcPct val="115000"/>
              </a:lnSpc>
              <a:spcBef>
                <a:spcPts val="0"/>
              </a:spcBef>
              <a:spcAft>
                <a:spcPts val="0"/>
              </a:spcAft>
              <a:buSzPts val="2500"/>
              <a:buChar char="●"/>
            </a:pPr>
            <a:r>
              <a:rPr lang="en" sz="2500"/>
              <a:t>NVIDIA GTX 2080 Super w/ 8GB</a:t>
            </a:r>
            <a:endParaRPr sz="2500"/>
          </a:p>
          <a:p>
            <a:pPr indent="-387350" lvl="0" marL="914400" marR="0" rtl="0" algn="l">
              <a:lnSpc>
                <a:spcPct val="115000"/>
              </a:lnSpc>
              <a:spcBef>
                <a:spcPts val="0"/>
              </a:spcBef>
              <a:spcAft>
                <a:spcPts val="0"/>
              </a:spcAft>
              <a:buSzPts val="2500"/>
              <a:buChar char="●"/>
            </a:pPr>
            <a:r>
              <a:rPr lang="en" sz="2500"/>
              <a:t>Ubuntu 20.04 (64-bit)</a:t>
            </a:r>
            <a:endParaRPr sz="2500"/>
          </a:p>
        </p:txBody>
      </p:sp>
      <p:pic>
        <p:nvPicPr>
          <p:cNvPr id="360" name="Google Shape;360;g129649ddc7b_0_47"/>
          <p:cNvPicPr preferRelativeResize="0"/>
          <p:nvPr/>
        </p:nvPicPr>
        <p:blipFill>
          <a:blip r:embed="rId3">
            <a:alphaModFix/>
          </a:blip>
          <a:stretch>
            <a:fillRect/>
          </a:stretch>
        </p:blipFill>
        <p:spPr>
          <a:xfrm>
            <a:off x="7189949" y="1058999"/>
            <a:ext cx="888600" cy="888600"/>
          </a:xfrm>
          <a:prstGeom prst="rect">
            <a:avLst/>
          </a:prstGeom>
          <a:noFill/>
          <a:ln>
            <a:noFill/>
          </a:ln>
        </p:spPr>
      </p:pic>
      <p:pic>
        <p:nvPicPr>
          <p:cNvPr id="361" name="Google Shape;361;g129649ddc7b_0_47"/>
          <p:cNvPicPr preferRelativeResize="0"/>
          <p:nvPr/>
        </p:nvPicPr>
        <p:blipFill>
          <a:blip r:embed="rId4">
            <a:alphaModFix/>
          </a:blip>
          <a:stretch>
            <a:fillRect/>
          </a:stretch>
        </p:blipFill>
        <p:spPr>
          <a:xfrm>
            <a:off x="6665750" y="2178450"/>
            <a:ext cx="2031100" cy="1137400"/>
          </a:xfrm>
          <a:prstGeom prst="rect">
            <a:avLst/>
          </a:prstGeom>
          <a:noFill/>
          <a:ln>
            <a:noFill/>
          </a:ln>
        </p:spPr>
      </p:pic>
      <p:pic>
        <p:nvPicPr>
          <p:cNvPr id="362" name="Google Shape;362;g129649ddc7b_0_47"/>
          <p:cNvPicPr preferRelativeResize="0"/>
          <p:nvPr/>
        </p:nvPicPr>
        <p:blipFill>
          <a:blip r:embed="rId5">
            <a:alphaModFix/>
          </a:blip>
          <a:stretch>
            <a:fillRect/>
          </a:stretch>
        </p:blipFill>
        <p:spPr>
          <a:xfrm>
            <a:off x="6787237" y="3541075"/>
            <a:ext cx="1788125" cy="80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29649ddc7b_0_12"/>
          <p:cNvSpPr txBox="1"/>
          <p:nvPr>
            <p:ph type="ctrTitle"/>
          </p:nvPr>
        </p:nvSpPr>
        <p:spPr>
          <a:xfrm>
            <a:off x="316500" y="181825"/>
            <a:ext cx="8636400" cy="8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900">
                <a:solidFill>
                  <a:srgbClr val="FF9900"/>
                </a:solidFill>
              </a:rPr>
              <a:t>Project resources</a:t>
            </a:r>
            <a:endParaRPr sz="3900">
              <a:solidFill>
                <a:srgbClr val="FF9900"/>
              </a:solidFill>
            </a:endParaRPr>
          </a:p>
        </p:txBody>
      </p:sp>
      <p:sp>
        <p:nvSpPr>
          <p:cNvPr id="368" name="Google Shape;368;g129649ddc7b_0_12"/>
          <p:cNvSpPr txBox="1"/>
          <p:nvPr>
            <p:ph idx="1" type="subTitle"/>
          </p:nvPr>
        </p:nvSpPr>
        <p:spPr>
          <a:xfrm>
            <a:off x="503375" y="1222825"/>
            <a:ext cx="7154100" cy="3019800"/>
          </a:xfrm>
          <a:prstGeom prst="rect">
            <a:avLst/>
          </a:prstGeom>
          <a:noFill/>
          <a:ln>
            <a:noFill/>
          </a:ln>
        </p:spPr>
        <p:txBody>
          <a:bodyPr anchorCtr="0" anchor="t" bIns="91425" lIns="91425" spcFirstLastPara="1" rIns="91425" wrap="square" tIns="91425">
            <a:noAutofit/>
          </a:bodyPr>
          <a:lstStyle/>
          <a:p>
            <a:pPr indent="-387350" lvl="0" marL="914400" marR="0" rtl="0" algn="l">
              <a:lnSpc>
                <a:spcPct val="115000"/>
              </a:lnSpc>
              <a:spcBef>
                <a:spcPts val="0"/>
              </a:spcBef>
              <a:spcAft>
                <a:spcPts val="0"/>
              </a:spcAft>
              <a:buSzPts val="2500"/>
              <a:buChar char="●"/>
            </a:pPr>
            <a:r>
              <a:rPr lang="en" sz="2500"/>
              <a:t>AI Testing tool</a:t>
            </a:r>
            <a:endParaRPr sz="2500"/>
          </a:p>
          <a:p>
            <a:pPr indent="-387350" lvl="0" marL="914400" marR="0" rtl="0" algn="l">
              <a:lnSpc>
                <a:spcPct val="115000"/>
              </a:lnSpc>
              <a:spcBef>
                <a:spcPts val="0"/>
              </a:spcBef>
              <a:spcAft>
                <a:spcPts val="0"/>
              </a:spcAft>
              <a:buSzPts val="2500"/>
              <a:buChar char="●"/>
            </a:pPr>
            <a:r>
              <a:rPr lang="en" sz="2500"/>
              <a:t>LGSVL Simulator</a:t>
            </a:r>
            <a:endParaRPr sz="2500"/>
          </a:p>
          <a:p>
            <a:pPr indent="-387350" lvl="0" marL="914400" marR="0" rtl="0" algn="l">
              <a:lnSpc>
                <a:spcPct val="115000"/>
              </a:lnSpc>
              <a:spcBef>
                <a:spcPts val="0"/>
              </a:spcBef>
              <a:spcAft>
                <a:spcPts val="0"/>
              </a:spcAft>
              <a:buSzPts val="2500"/>
              <a:buChar char="●"/>
            </a:pPr>
            <a:r>
              <a:rPr lang="en" sz="2500"/>
              <a:t>Apollo 6.0</a:t>
            </a:r>
            <a:endParaRPr sz="2500"/>
          </a:p>
          <a:p>
            <a:pPr indent="-387350" lvl="0" marL="914400" marR="0" rtl="0" algn="l">
              <a:lnSpc>
                <a:spcPct val="115000"/>
              </a:lnSpc>
              <a:spcBef>
                <a:spcPts val="0"/>
              </a:spcBef>
              <a:spcAft>
                <a:spcPts val="0"/>
              </a:spcAft>
              <a:buSzPts val="2500"/>
              <a:buChar char="●"/>
            </a:pPr>
            <a:r>
              <a:rPr lang="en" sz="2500"/>
              <a:t>Python API</a:t>
            </a:r>
            <a:endParaRPr sz="2500"/>
          </a:p>
          <a:p>
            <a:pPr indent="-387350" lvl="0" marL="914400" marR="0" rtl="0" algn="l">
              <a:lnSpc>
                <a:spcPct val="115000"/>
              </a:lnSpc>
              <a:spcBef>
                <a:spcPts val="0"/>
              </a:spcBef>
              <a:spcAft>
                <a:spcPts val="0"/>
              </a:spcAft>
              <a:buSzPts val="2500"/>
              <a:buChar char="●"/>
            </a:pPr>
            <a:r>
              <a:rPr lang="en" sz="2500"/>
              <a:t>Borregas Avenue Map</a:t>
            </a:r>
            <a:endParaRPr sz="2500"/>
          </a:p>
        </p:txBody>
      </p:sp>
      <p:pic>
        <p:nvPicPr>
          <p:cNvPr id="369" name="Google Shape;369;g129649ddc7b_0_12"/>
          <p:cNvPicPr preferRelativeResize="0"/>
          <p:nvPr/>
        </p:nvPicPr>
        <p:blipFill>
          <a:blip r:embed="rId3">
            <a:alphaModFix/>
          </a:blip>
          <a:stretch>
            <a:fillRect/>
          </a:stretch>
        </p:blipFill>
        <p:spPr>
          <a:xfrm>
            <a:off x="6641925" y="899502"/>
            <a:ext cx="1348924" cy="1348925"/>
          </a:xfrm>
          <a:prstGeom prst="rect">
            <a:avLst/>
          </a:prstGeom>
          <a:noFill/>
          <a:ln>
            <a:noFill/>
          </a:ln>
        </p:spPr>
      </p:pic>
      <p:pic>
        <p:nvPicPr>
          <p:cNvPr id="370" name="Google Shape;370;g129649ddc7b_0_12"/>
          <p:cNvPicPr preferRelativeResize="0"/>
          <p:nvPr/>
        </p:nvPicPr>
        <p:blipFill>
          <a:blip r:embed="rId4">
            <a:alphaModFix/>
          </a:blip>
          <a:stretch>
            <a:fillRect/>
          </a:stretch>
        </p:blipFill>
        <p:spPr>
          <a:xfrm>
            <a:off x="5019400" y="1222825"/>
            <a:ext cx="1441625" cy="1441625"/>
          </a:xfrm>
          <a:prstGeom prst="rect">
            <a:avLst/>
          </a:prstGeom>
          <a:noFill/>
          <a:ln>
            <a:noFill/>
          </a:ln>
        </p:spPr>
      </p:pic>
      <p:pic>
        <p:nvPicPr>
          <p:cNvPr id="371" name="Google Shape;371;g129649ddc7b_0_12"/>
          <p:cNvPicPr preferRelativeResize="0"/>
          <p:nvPr/>
        </p:nvPicPr>
        <p:blipFill>
          <a:blip r:embed="rId5">
            <a:alphaModFix/>
          </a:blip>
          <a:stretch>
            <a:fillRect/>
          </a:stretch>
        </p:blipFill>
        <p:spPr>
          <a:xfrm>
            <a:off x="6641925" y="2468224"/>
            <a:ext cx="1441626" cy="1169180"/>
          </a:xfrm>
          <a:prstGeom prst="rect">
            <a:avLst/>
          </a:prstGeom>
          <a:noFill/>
          <a:ln>
            <a:noFill/>
          </a:ln>
        </p:spPr>
      </p:pic>
      <p:pic>
        <p:nvPicPr>
          <p:cNvPr id="372" name="Google Shape;372;g129649ddc7b_0_12"/>
          <p:cNvPicPr preferRelativeResize="0"/>
          <p:nvPr/>
        </p:nvPicPr>
        <p:blipFill>
          <a:blip r:embed="rId6">
            <a:alphaModFix/>
          </a:blip>
          <a:stretch>
            <a:fillRect/>
          </a:stretch>
        </p:blipFill>
        <p:spPr>
          <a:xfrm>
            <a:off x="5019402" y="3843925"/>
            <a:ext cx="3358248" cy="88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29649ddc7b_0_29"/>
          <p:cNvSpPr txBox="1"/>
          <p:nvPr>
            <p:ph type="ctrTitle"/>
          </p:nvPr>
        </p:nvSpPr>
        <p:spPr>
          <a:xfrm>
            <a:off x="316500" y="181825"/>
            <a:ext cx="8636400" cy="8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900">
                <a:solidFill>
                  <a:srgbClr val="FF9900"/>
                </a:solidFill>
              </a:rPr>
              <a:t>Challenges/ Known issues</a:t>
            </a:r>
            <a:endParaRPr sz="3900">
              <a:solidFill>
                <a:srgbClr val="FF9900"/>
              </a:solidFill>
            </a:endParaRPr>
          </a:p>
        </p:txBody>
      </p:sp>
      <p:sp>
        <p:nvSpPr>
          <p:cNvPr id="378" name="Google Shape;378;g129649ddc7b_0_29"/>
          <p:cNvSpPr txBox="1"/>
          <p:nvPr>
            <p:ph idx="1" type="subTitle"/>
          </p:nvPr>
        </p:nvSpPr>
        <p:spPr>
          <a:xfrm>
            <a:off x="503375" y="994225"/>
            <a:ext cx="7656900" cy="375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GPU locked </a:t>
            </a:r>
            <a:endParaRPr sz="1400"/>
          </a:p>
          <a:p>
            <a:pPr indent="-317500" lvl="0" marL="457200" marR="0" rtl="0" algn="l">
              <a:lnSpc>
                <a:spcPct val="115000"/>
              </a:lnSpc>
              <a:spcBef>
                <a:spcPts val="0"/>
              </a:spcBef>
              <a:spcAft>
                <a:spcPts val="0"/>
              </a:spcAft>
              <a:buSzPts val="1400"/>
              <a:buChar char="●"/>
            </a:pPr>
            <a:r>
              <a:rPr lang="en" sz="1400"/>
              <a:t>Issue: Cannot access GPU</a:t>
            </a:r>
            <a:endParaRPr sz="1400"/>
          </a:p>
          <a:p>
            <a:pPr indent="-317500" lvl="0" marL="457200" marR="0" rtl="0" algn="l">
              <a:lnSpc>
                <a:spcPct val="115000"/>
              </a:lnSpc>
              <a:spcBef>
                <a:spcPts val="0"/>
              </a:spcBef>
              <a:spcAft>
                <a:spcPts val="0"/>
              </a:spcAft>
              <a:buSzPts val="1400"/>
              <a:buChar char="●"/>
            </a:pPr>
            <a:r>
              <a:rPr lang="en" sz="1400"/>
              <a:t>Cause: Apollo docker container fills up logs over 400GB</a:t>
            </a:r>
            <a:endParaRPr sz="1400"/>
          </a:p>
          <a:p>
            <a:pPr indent="-317500" lvl="0" marL="457200" marR="0" rtl="0" algn="l">
              <a:lnSpc>
                <a:spcPct val="115000"/>
              </a:lnSpc>
              <a:spcBef>
                <a:spcPts val="0"/>
              </a:spcBef>
              <a:spcAft>
                <a:spcPts val="0"/>
              </a:spcAft>
              <a:buSzPts val="1400"/>
              <a:buChar char="●"/>
            </a:pPr>
            <a:r>
              <a:rPr lang="en" sz="1400"/>
              <a:t>Fix: Clear the cache frequently. Stop apollo container after usage.</a:t>
            </a:r>
            <a:endParaRPr sz="1400"/>
          </a:p>
          <a:p>
            <a:pPr indent="0" lvl="0" marL="0" marR="0" rtl="0" algn="l">
              <a:lnSpc>
                <a:spcPct val="115000"/>
              </a:lnSpc>
              <a:spcBef>
                <a:spcPts val="0"/>
              </a:spcBef>
              <a:spcAft>
                <a:spcPts val="0"/>
              </a:spcAft>
              <a:buNone/>
            </a:pPr>
            <a:r>
              <a:t/>
            </a:r>
            <a:endParaRPr sz="1400"/>
          </a:p>
          <a:p>
            <a:pPr indent="0" lvl="0" marL="0" marR="0" rtl="0" algn="l">
              <a:lnSpc>
                <a:spcPct val="115000"/>
              </a:lnSpc>
              <a:spcBef>
                <a:spcPts val="0"/>
              </a:spcBef>
              <a:spcAft>
                <a:spcPts val="0"/>
              </a:spcAft>
              <a:buNone/>
            </a:pPr>
            <a:r>
              <a:rPr lang="en" sz="1400"/>
              <a:t>Apollo 6.0 Build error</a:t>
            </a:r>
            <a:endParaRPr sz="1400"/>
          </a:p>
          <a:p>
            <a:pPr indent="-317500" lvl="0" marL="457200" marR="0" rtl="0" algn="l">
              <a:lnSpc>
                <a:spcPct val="115000"/>
              </a:lnSpc>
              <a:spcBef>
                <a:spcPts val="0"/>
              </a:spcBef>
              <a:spcAft>
                <a:spcPts val="0"/>
              </a:spcAft>
              <a:buSzPts val="1400"/>
              <a:buChar char="●"/>
            </a:pPr>
            <a:r>
              <a:rPr lang="en" sz="1400"/>
              <a:t>Issue: Apollo build fails</a:t>
            </a:r>
            <a:endParaRPr sz="1400"/>
          </a:p>
          <a:p>
            <a:pPr indent="-317500" lvl="0" marL="457200" marR="0" rtl="0" algn="l">
              <a:lnSpc>
                <a:spcPct val="115000"/>
              </a:lnSpc>
              <a:spcBef>
                <a:spcPts val="0"/>
              </a:spcBef>
              <a:spcAft>
                <a:spcPts val="0"/>
              </a:spcAft>
              <a:buSzPts val="1400"/>
              <a:buChar char="●"/>
            </a:pPr>
            <a:r>
              <a:rPr lang="en" sz="1400"/>
              <a:t>Cause: Bazel version error</a:t>
            </a:r>
            <a:endParaRPr sz="1400"/>
          </a:p>
          <a:p>
            <a:pPr indent="-317500" lvl="0" marL="457200" marR="0" rtl="0" algn="l">
              <a:lnSpc>
                <a:spcPct val="115000"/>
              </a:lnSpc>
              <a:spcBef>
                <a:spcPts val="0"/>
              </a:spcBef>
              <a:spcAft>
                <a:spcPts val="0"/>
              </a:spcAft>
              <a:buSzPts val="1400"/>
              <a:buChar char="●"/>
            </a:pPr>
            <a:r>
              <a:rPr lang="en" sz="1400"/>
              <a:t>Fix: </a:t>
            </a:r>
            <a:r>
              <a:rPr lang="en" sz="1400" u="sng">
                <a:solidFill>
                  <a:schemeClr val="hlink"/>
                </a:solidFill>
                <a:hlinkClick r:id="rId3"/>
              </a:rPr>
              <a:t>https://githubhot.com/repo/ApolloAuto/apollo/issues/14374</a:t>
            </a:r>
            <a:endParaRPr sz="1400"/>
          </a:p>
          <a:p>
            <a:pPr indent="0" lvl="0" marL="0" marR="0" rtl="0" algn="l">
              <a:lnSpc>
                <a:spcPct val="115000"/>
              </a:lnSpc>
              <a:spcBef>
                <a:spcPts val="0"/>
              </a:spcBef>
              <a:spcAft>
                <a:spcPts val="0"/>
              </a:spcAft>
              <a:buNone/>
            </a:pPr>
            <a:r>
              <a:t/>
            </a:r>
            <a:endParaRPr sz="1400"/>
          </a:p>
          <a:p>
            <a:pPr indent="0" lvl="0" marL="0" marR="0" rtl="0" algn="l">
              <a:lnSpc>
                <a:spcPct val="115000"/>
              </a:lnSpc>
              <a:spcBef>
                <a:spcPts val="0"/>
              </a:spcBef>
              <a:spcAft>
                <a:spcPts val="0"/>
              </a:spcAft>
              <a:buNone/>
            </a:pPr>
            <a:r>
              <a:rPr lang="en" sz="1400"/>
              <a:t>Apollo 6.0 Map limitation for LGSVL simulator</a:t>
            </a:r>
            <a:endParaRPr sz="1400"/>
          </a:p>
          <a:p>
            <a:pPr indent="-317500" lvl="0" marL="457200" marR="0" rtl="0" algn="l">
              <a:lnSpc>
                <a:spcPct val="115000"/>
              </a:lnSpc>
              <a:spcBef>
                <a:spcPts val="0"/>
              </a:spcBef>
              <a:spcAft>
                <a:spcPts val="0"/>
              </a:spcAft>
              <a:buSzPts val="1400"/>
              <a:buChar char="●"/>
            </a:pPr>
            <a:r>
              <a:rPr lang="en" sz="1400"/>
              <a:t>Issue: Only Borregas Avenue supported with 2 destination points.</a:t>
            </a:r>
            <a:endParaRPr sz="1400"/>
          </a:p>
          <a:p>
            <a:pPr indent="-317500" lvl="0" marL="457200" marR="0" rtl="0" algn="l">
              <a:lnSpc>
                <a:spcPct val="115000"/>
              </a:lnSpc>
              <a:spcBef>
                <a:spcPts val="0"/>
              </a:spcBef>
              <a:spcAft>
                <a:spcPts val="0"/>
              </a:spcAft>
              <a:buSzPts val="1400"/>
              <a:buChar char="●"/>
            </a:pPr>
            <a:r>
              <a:rPr lang="en" sz="1400"/>
              <a:t>Ca</a:t>
            </a:r>
            <a:r>
              <a:rPr lang="en" sz="1400"/>
              <a:t>use: limited scope</a:t>
            </a:r>
            <a:endParaRPr sz="1400"/>
          </a:p>
          <a:p>
            <a:pPr indent="-317500" lvl="0" marL="457200" marR="0" rtl="0" algn="l">
              <a:lnSpc>
                <a:spcPct val="115000"/>
              </a:lnSpc>
              <a:spcBef>
                <a:spcPts val="0"/>
              </a:spcBef>
              <a:spcAft>
                <a:spcPts val="0"/>
              </a:spcAft>
              <a:buSzPts val="1400"/>
              <a:buChar char="●"/>
            </a:pPr>
            <a:r>
              <a:rPr b="1" lang="en" sz="1400"/>
              <a:t>Potential fix</a:t>
            </a:r>
            <a:r>
              <a:rPr lang="en" sz="1400"/>
              <a:t>: </a:t>
            </a:r>
            <a:r>
              <a:rPr lang="en" sz="1400" u="sng">
                <a:solidFill>
                  <a:schemeClr val="hlink"/>
                </a:solidFill>
                <a:hlinkClick r:id="rId4"/>
              </a:rPr>
              <a:t>https://github.com/lgsvl/simulator/issues/1430</a:t>
            </a:r>
            <a:r>
              <a:rPr lang="en" sz="1400"/>
              <a:t> =&gt; Didn’t work!! San-Francisco map is misaligned in the Apollo 6.0 view.</a:t>
            </a:r>
            <a:endParaRPr sz="1400"/>
          </a:p>
          <a:p>
            <a:pPr indent="0" lvl="0" marL="0" marR="0" rtl="0" algn="l">
              <a:lnSpc>
                <a:spcPct val="115000"/>
              </a:lnSpc>
              <a:spcBef>
                <a:spcPts val="0"/>
              </a:spcBef>
              <a:spcAft>
                <a:spcPts val="0"/>
              </a:spcAft>
              <a:buNone/>
            </a:pPr>
            <a:r>
              <a:t/>
            </a:r>
            <a:endParaRPr sz="1400"/>
          </a:p>
          <a:p>
            <a:pPr indent="0" lvl="0" marL="0" marR="0" rtl="0" algn="l">
              <a:lnSpc>
                <a:spcPct val="115000"/>
              </a:lnSpc>
              <a:spcBef>
                <a:spcPts val="0"/>
              </a:spcBef>
              <a:spcAft>
                <a:spcPts val="0"/>
              </a:spcAft>
              <a:buNone/>
            </a:pPr>
            <a:r>
              <a:t/>
            </a:r>
            <a:endParaRPr sz="1400"/>
          </a:p>
          <a:p>
            <a:pPr indent="0" lvl="0" marL="0" marR="0" rtl="0" algn="l">
              <a:lnSpc>
                <a:spcPct val="115000"/>
              </a:lnSpc>
              <a:spcBef>
                <a:spcPts val="0"/>
              </a:spcBef>
              <a:spcAft>
                <a:spcPts val="0"/>
              </a:spcAft>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127fdc849b3_3_736"/>
          <p:cNvSpPr txBox="1"/>
          <p:nvPr>
            <p:ph type="ctrTitle"/>
          </p:nvPr>
        </p:nvSpPr>
        <p:spPr>
          <a:xfrm>
            <a:off x="80675" y="124850"/>
            <a:ext cx="8684700" cy="45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3000"/>
              <a:buNone/>
            </a:pPr>
            <a:r>
              <a:rPr lang="en" sz="3900">
                <a:solidFill>
                  <a:srgbClr val="FF9900"/>
                </a:solidFill>
              </a:rPr>
              <a:t>LGSVL</a:t>
            </a:r>
            <a:r>
              <a:rPr lang="en" sz="2500">
                <a:solidFill>
                  <a:srgbClr val="FF9900"/>
                </a:solidFill>
              </a:rPr>
              <a:t> </a:t>
            </a:r>
            <a:r>
              <a:rPr lang="en" sz="3900">
                <a:solidFill>
                  <a:srgbClr val="FF9900"/>
                </a:solidFill>
              </a:rPr>
              <a:t>Simulator</a:t>
            </a:r>
            <a:endParaRPr sz="2500">
              <a:solidFill>
                <a:srgbClr val="FF9900"/>
              </a:solidFill>
            </a:endParaRPr>
          </a:p>
        </p:txBody>
      </p:sp>
      <p:sp>
        <p:nvSpPr>
          <p:cNvPr id="384" name="Google Shape;384;g127fdc849b3_3_736"/>
          <p:cNvSpPr txBox="1"/>
          <p:nvPr>
            <p:ph idx="1" type="subTitle"/>
          </p:nvPr>
        </p:nvSpPr>
        <p:spPr>
          <a:xfrm>
            <a:off x="80675" y="995000"/>
            <a:ext cx="2881200" cy="3954900"/>
          </a:xfrm>
          <a:prstGeom prst="rect">
            <a:avLst/>
          </a:prstGeom>
          <a:noFill/>
          <a:ln>
            <a:noFill/>
          </a:ln>
        </p:spPr>
        <p:txBody>
          <a:bodyPr anchorCtr="0" anchor="t" bIns="91425" lIns="91425" spcFirstLastPara="1" rIns="91425" wrap="square" tIns="91425">
            <a:normAutofit fontScale="25000" lnSpcReduction="20000"/>
          </a:bodyPr>
          <a:lstStyle/>
          <a:p>
            <a:pPr indent="-317500" lvl="0" marL="457200" rtl="0" algn="just">
              <a:lnSpc>
                <a:spcPct val="150000"/>
              </a:lnSpc>
              <a:spcBef>
                <a:spcPts val="0"/>
              </a:spcBef>
              <a:spcAft>
                <a:spcPts val="0"/>
              </a:spcAft>
              <a:buSzPct val="100000"/>
              <a:buChar char="❖"/>
            </a:pPr>
            <a:r>
              <a:rPr lang="en" sz="5600"/>
              <a:t>LGSVL Simulator : A simulation tool that uses Unity game engine. </a:t>
            </a:r>
            <a:endParaRPr sz="5600"/>
          </a:p>
          <a:p>
            <a:pPr indent="-317500" lvl="0" marL="457200" rtl="0" algn="just">
              <a:lnSpc>
                <a:spcPct val="150000"/>
              </a:lnSpc>
              <a:spcBef>
                <a:spcPts val="0"/>
              </a:spcBef>
              <a:spcAft>
                <a:spcPts val="0"/>
              </a:spcAft>
              <a:buSzPct val="100000"/>
              <a:buChar char="❖"/>
            </a:pPr>
            <a:r>
              <a:rPr lang="en" sz="5600"/>
              <a:t>System Requirements:</a:t>
            </a:r>
            <a:endParaRPr sz="5600"/>
          </a:p>
          <a:p>
            <a:pPr indent="-317500" lvl="0" marL="914400" rtl="0" algn="just">
              <a:lnSpc>
                <a:spcPct val="150000"/>
              </a:lnSpc>
              <a:spcBef>
                <a:spcPts val="0"/>
              </a:spcBef>
              <a:spcAft>
                <a:spcPts val="0"/>
              </a:spcAft>
              <a:buSzPct val="100000"/>
              <a:buChar char="❖"/>
            </a:pPr>
            <a:r>
              <a:rPr lang="en" sz="5600"/>
              <a:t>~4 GHz, Quad-core, 16+ GB of RAM</a:t>
            </a:r>
            <a:endParaRPr sz="5600"/>
          </a:p>
          <a:p>
            <a:pPr indent="-317500" lvl="0" marL="914400" rtl="0" algn="just">
              <a:lnSpc>
                <a:spcPct val="150000"/>
              </a:lnSpc>
              <a:spcBef>
                <a:spcPts val="0"/>
              </a:spcBef>
              <a:spcAft>
                <a:spcPts val="0"/>
              </a:spcAft>
              <a:buSzPct val="100000"/>
              <a:buChar char="❖"/>
            </a:pPr>
            <a:r>
              <a:rPr lang="en" sz="5600"/>
              <a:t>Nvidia GTX-1070/1080 Nvidia RTX-2070/2080 </a:t>
            </a:r>
            <a:endParaRPr sz="5600"/>
          </a:p>
          <a:p>
            <a:pPr indent="-317500" lvl="0" marL="914400" rtl="0" algn="just">
              <a:lnSpc>
                <a:spcPct val="150000"/>
              </a:lnSpc>
              <a:spcBef>
                <a:spcPts val="0"/>
              </a:spcBef>
              <a:spcAft>
                <a:spcPts val="0"/>
              </a:spcAft>
              <a:buSzPct val="100000"/>
              <a:buChar char="❖"/>
            </a:pPr>
            <a:r>
              <a:rPr lang="en" sz="5600"/>
              <a:t>Nvidia RTX-3060+ </a:t>
            </a:r>
            <a:endParaRPr sz="5600"/>
          </a:p>
          <a:p>
            <a:pPr indent="-317500" lvl="0" marL="914400" rtl="0" algn="just">
              <a:lnSpc>
                <a:spcPct val="150000"/>
              </a:lnSpc>
              <a:spcBef>
                <a:spcPts val="0"/>
              </a:spcBef>
              <a:spcAft>
                <a:spcPts val="0"/>
              </a:spcAft>
              <a:buSzPct val="100000"/>
              <a:buChar char="❖"/>
            </a:pPr>
            <a:r>
              <a:rPr lang="en" sz="5600"/>
              <a:t>8+ GB of GPU </a:t>
            </a:r>
            <a:endParaRPr sz="5600"/>
          </a:p>
          <a:p>
            <a:pPr indent="-317500" lvl="0" marL="914400" rtl="0" algn="just">
              <a:lnSpc>
                <a:spcPct val="150000"/>
              </a:lnSpc>
              <a:spcBef>
                <a:spcPts val="0"/>
              </a:spcBef>
              <a:spcAft>
                <a:spcPts val="0"/>
              </a:spcAft>
              <a:buSzPct val="100000"/>
              <a:buChar char="❖"/>
            </a:pPr>
            <a:r>
              <a:rPr lang="en" sz="5600"/>
              <a:t>Windows 10 or Linux (Ubuntu 18.04/20.04) </a:t>
            </a:r>
            <a:endParaRPr sz="5600"/>
          </a:p>
          <a:p>
            <a:pPr indent="0" lvl="0" marL="457200" rtl="0" algn="just">
              <a:lnSpc>
                <a:spcPct val="150000"/>
              </a:lnSpc>
              <a:spcBef>
                <a:spcPts val="0"/>
              </a:spcBef>
              <a:spcAft>
                <a:spcPts val="0"/>
              </a:spcAft>
              <a:buSzPct val="114285"/>
              <a:buNone/>
            </a:pPr>
            <a:r>
              <a:t/>
            </a:r>
            <a:endParaRPr sz="5600"/>
          </a:p>
          <a:p>
            <a:pPr indent="0" lvl="0" marL="457200" rtl="0" algn="l">
              <a:lnSpc>
                <a:spcPct val="150000"/>
              </a:lnSpc>
              <a:spcBef>
                <a:spcPts val="1200"/>
              </a:spcBef>
              <a:spcAft>
                <a:spcPts val="0"/>
              </a:spcAft>
              <a:buSzPct val="100000"/>
              <a:buNone/>
            </a:pPr>
            <a:r>
              <a:t/>
            </a:r>
            <a:endParaRPr sz="7200">
              <a:latin typeface="Arial"/>
              <a:ea typeface="Arial"/>
              <a:cs typeface="Arial"/>
              <a:sym typeface="Arial"/>
            </a:endParaRPr>
          </a:p>
          <a:p>
            <a:pPr indent="457200" lvl="0" marL="0" rtl="0" algn="l">
              <a:lnSpc>
                <a:spcPct val="200000"/>
              </a:lnSpc>
              <a:spcBef>
                <a:spcPts val="1200"/>
              </a:spcBef>
              <a:spcAft>
                <a:spcPts val="0"/>
              </a:spcAft>
              <a:buSzPct val="150000"/>
              <a:buNone/>
            </a:pPr>
            <a:r>
              <a:t/>
            </a:r>
            <a:endParaRPr sz="4800">
              <a:latin typeface="Arial"/>
              <a:ea typeface="Arial"/>
              <a:cs typeface="Arial"/>
              <a:sym typeface="Arial"/>
            </a:endParaRPr>
          </a:p>
          <a:p>
            <a:pPr indent="0" lvl="0" marL="0" rtl="0" algn="l">
              <a:lnSpc>
                <a:spcPct val="115000"/>
              </a:lnSpc>
              <a:spcBef>
                <a:spcPts val="0"/>
              </a:spcBef>
              <a:spcAft>
                <a:spcPts val="1200"/>
              </a:spcAft>
              <a:buSzPts val="1800"/>
              <a:buNone/>
            </a:pPr>
            <a:r>
              <a:t/>
            </a:r>
            <a:endParaRPr sz="1700">
              <a:latin typeface="Arial"/>
              <a:ea typeface="Arial"/>
              <a:cs typeface="Arial"/>
              <a:sym typeface="Arial"/>
            </a:endParaRPr>
          </a:p>
        </p:txBody>
      </p:sp>
      <p:pic>
        <p:nvPicPr>
          <p:cNvPr id="385" name="Google Shape;385;g127fdc849b3_3_736"/>
          <p:cNvPicPr preferRelativeResize="0"/>
          <p:nvPr/>
        </p:nvPicPr>
        <p:blipFill rotWithShape="1">
          <a:blip r:embed="rId3">
            <a:alphaModFix/>
          </a:blip>
          <a:srcRect b="0" l="0" r="0" t="0"/>
          <a:stretch/>
        </p:blipFill>
        <p:spPr>
          <a:xfrm>
            <a:off x="3114275" y="1135125"/>
            <a:ext cx="5943598" cy="3457576"/>
          </a:xfrm>
          <a:prstGeom prst="rect">
            <a:avLst/>
          </a:prstGeom>
          <a:noFill/>
          <a:ln cap="flat" cmpd="sng" w="25400">
            <a:solidFill>
              <a:schemeClr val="accent4"/>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